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51"/>
  </p:notesMasterIdLst>
  <p:sldIdLst>
    <p:sldId id="597" r:id="rId2"/>
    <p:sldId id="546" r:id="rId3"/>
    <p:sldId id="548" r:id="rId4"/>
    <p:sldId id="764" r:id="rId5"/>
    <p:sldId id="596" r:id="rId6"/>
    <p:sldId id="549" r:id="rId7"/>
    <p:sldId id="765" r:id="rId8"/>
    <p:sldId id="766" r:id="rId9"/>
    <p:sldId id="420" r:id="rId10"/>
    <p:sldId id="275" r:id="rId11"/>
    <p:sldId id="274" r:id="rId12"/>
    <p:sldId id="280" r:id="rId13"/>
    <p:sldId id="768" r:id="rId14"/>
    <p:sldId id="769" r:id="rId15"/>
    <p:sldId id="381" r:id="rId16"/>
    <p:sldId id="356" r:id="rId17"/>
    <p:sldId id="389" r:id="rId18"/>
    <p:sldId id="770" r:id="rId19"/>
    <p:sldId id="682" r:id="rId20"/>
    <p:sldId id="684" r:id="rId21"/>
    <p:sldId id="683" r:id="rId22"/>
    <p:sldId id="621" r:id="rId23"/>
    <p:sldId id="686" r:id="rId24"/>
    <p:sldId id="771" r:id="rId25"/>
    <p:sldId id="688" r:id="rId26"/>
    <p:sldId id="687" r:id="rId27"/>
    <p:sldId id="578" r:id="rId28"/>
    <p:sldId id="691" r:id="rId29"/>
    <p:sldId id="692" r:id="rId30"/>
    <p:sldId id="693" r:id="rId31"/>
    <p:sldId id="694" r:id="rId32"/>
    <p:sldId id="695" r:id="rId33"/>
    <p:sldId id="690" r:id="rId34"/>
    <p:sldId id="579" r:id="rId35"/>
    <p:sldId id="696" r:id="rId36"/>
    <p:sldId id="697" r:id="rId37"/>
    <p:sldId id="623" r:id="rId38"/>
    <p:sldId id="699" r:id="rId39"/>
    <p:sldId id="698" r:id="rId40"/>
    <p:sldId id="624" r:id="rId41"/>
    <p:sldId id="700" r:id="rId42"/>
    <p:sldId id="583" r:id="rId43"/>
    <p:sldId id="584" r:id="rId44"/>
    <p:sldId id="702" r:id="rId45"/>
    <p:sldId id="704" r:id="rId46"/>
    <p:sldId id="703" r:id="rId47"/>
    <p:sldId id="585" r:id="rId48"/>
    <p:sldId id="705" r:id="rId49"/>
    <p:sldId id="586" r:id="rId50"/>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l Holcomb" initials="MH" lastIdx="1" clrIdx="0">
    <p:extLst>
      <p:ext uri="{19B8F6BF-5375-455C-9EA6-DF929625EA0E}">
        <p15:presenceInfo xmlns:p15="http://schemas.microsoft.com/office/powerpoint/2012/main" userId="d6f8cce1fe8be8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CC33"/>
    <a:srgbClr val="008000"/>
    <a:srgbClr val="003366"/>
    <a:srgbClr val="FF99CC"/>
    <a:srgbClr val="009999"/>
    <a:srgbClr val="99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910" autoAdjust="0"/>
  </p:normalViewPr>
  <p:slideViewPr>
    <p:cSldViewPr>
      <p:cViewPr varScale="1">
        <p:scale>
          <a:sx n="58" d="100"/>
          <a:sy n="58" d="100"/>
        </p:scale>
        <p:origin x="1824" y="5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50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3C72B1A4-41C3-4390-BC6A-7FAF1808887E}" type="datetimeFigureOut">
              <a:rPr lang="en-US"/>
              <a:pPr>
                <a:defRPr/>
              </a:pPr>
              <a:t>10/26/2022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033B7CD-79C9-4246-8412-22C6830BF555}" type="slidenum">
              <a:rPr lang="en-US"/>
              <a:pPr>
                <a:defRPr/>
              </a:pPr>
              <a:t>‹#›</a:t>
            </a:fld>
            <a:endParaRPr lang="en-US"/>
          </a:p>
        </p:txBody>
      </p:sp>
    </p:spTree>
    <p:extLst>
      <p:ext uri="{BB962C8B-B14F-4D97-AF65-F5344CB8AC3E}">
        <p14:creationId xmlns:p14="http://schemas.microsoft.com/office/powerpoint/2010/main" val="37462056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If time, we’ll use what we’ve learn to apply this to predict</a:t>
            </a:r>
            <a:r>
              <a:rPr lang="en-US" baseline="0" dirty="0"/>
              <a:t> the energy band diagram for a chain of F atoms</a:t>
            </a:r>
            <a:endParaRPr 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5A8F8CA-CD30-48B5-9EAE-746A227DF721}" type="slidenum">
              <a:rPr lang="en-US" smtClean="0"/>
              <a:pPr/>
              <a:t>1</a:t>
            </a:fld>
            <a:endParaRPr lang="en-US"/>
          </a:p>
        </p:txBody>
      </p:sp>
    </p:spTree>
    <p:extLst>
      <p:ext uri="{BB962C8B-B14F-4D97-AF65-F5344CB8AC3E}">
        <p14:creationId xmlns:p14="http://schemas.microsoft.com/office/powerpoint/2010/main" val="1991961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C3D5F2F7-E2AF-3EF0-9B86-E8D882ED87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55FFDC00-6BB2-D611-AB6B-9610AE6385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was for phonons, but remember I said in metals that electrons would matter too. We have a similar term for electrons</a:t>
            </a:r>
          </a:p>
        </p:txBody>
      </p:sp>
      <p:sp>
        <p:nvSpPr>
          <p:cNvPr id="126980" name="Slide Number Placeholder 3">
            <a:extLst>
              <a:ext uri="{FF2B5EF4-FFF2-40B4-BE49-F238E27FC236}">
                <a16:creationId xmlns:a16="http://schemas.microsoft.com/office/drawing/2014/main" id="{B3074D5A-FDD2-F4ED-DA84-73E1BC2628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6122F9E-E2FC-4328-B300-B43ADCC20DB1}"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DEAE9195-DD3D-D5EB-7140-183DD7D238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075C618E-487C-8E48-6761-28E4A795B0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Sorry, I’m using g instead of D for density of states. I need to fix. </a:t>
            </a:r>
          </a:p>
          <a:p>
            <a:r>
              <a:rPr lang="en-US" altLang="en-US"/>
              <a:t>You will often see Fermi energy used instead of chemical potential. </a:t>
            </a:r>
          </a:p>
          <a:p>
            <a:r>
              <a:rPr lang="en-US" altLang="en-US"/>
              <a:t>F (mu) is still defined the same way, ½ for a semiconductor even though in the gap. It’s just that f(mu) times the density of states changes as the density of states is 0 in the gap.</a:t>
            </a:r>
          </a:p>
        </p:txBody>
      </p:sp>
      <p:sp>
        <p:nvSpPr>
          <p:cNvPr id="129028" name="Slide Number Placeholder 3">
            <a:extLst>
              <a:ext uri="{FF2B5EF4-FFF2-40B4-BE49-F238E27FC236}">
                <a16:creationId xmlns:a16="http://schemas.microsoft.com/office/drawing/2014/main" id="{D9647943-65D1-8E07-02D4-8A15A74886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71106F1-840F-45E6-9E97-B7845CC48FC4}"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this is the heat capacity at constant volume</a:t>
            </a:r>
          </a:p>
        </p:txBody>
      </p:sp>
      <p:sp>
        <p:nvSpPr>
          <p:cNvPr id="4" name="Slide Number Placeholder 3"/>
          <p:cNvSpPr>
            <a:spLocks noGrp="1"/>
          </p:cNvSpPr>
          <p:nvPr>
            <p:ph type="sldNum" sz="quarter" idx="5"/>
          </p:nvPr>
        </p:nvSpPr>
        <p:spPr/>
        <p:txBody>
          <a:bodyPr/>
          <a:lstStyle/>
          <a:p>
            <a:pPr>
              <a:defRPr/>
            </a:pPr>
            <a:fld id="{8033B7CD-79C9-4246-8412-22C6830BF555}" type="slidenum">
              <a:rPr lang="en-US" smtClean="0"/>
              <a:pPr>
                <a:defRPr/>
              </a:pPr>
              <a:t>16</a:t>
            </a:fld>
            <a:endParaRPr lang="en-US"/>
          </a:p>
        </p:txBody>
      </p:sp>
    </p:spTree>
    <p:extLst>
      <p:ext uri="{BB962C8B-B14F-4D97-AF65-F5344CB8AC3E}">
        <p14:creationId xmlns:p14="http://schemas.microsoft.com/office/powerpoint/2010/main" val="3622577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Note phonon dispersion curve looked linear at small k and this looks quadratic.</a:t>
            </a:r>
          </a:p>
          <a:p>
            <a:r>
              <a:rPr lang="en-US" dirty="0"/>
              <a:t>Analogy</a:t>
            </a:r>
            <a:r>
              <a:rPr lang="en-US" baseline="0" dirty="0"/>
              <a:t>: </a:t>
            </a:r>
            <a:r>
              <a:rPr lang="en-US" dirty="0"/>
              <a:t>Not</a:t>
            </a:r>
            <a:r>
              <a:rPr lang="en-US" baseline="0" dirty="0"/>
              <a:t> every distance away from the center of the stage has a seat. Not every potential energy has a seat.</a:t>
            </a:r>
          </a:p>
          <a:p>
            <a:r>
              <a:rPr lang="en-US" baseline="0" dirty="0"/>
              <a:t>We’ll talk directly about semiconductors and insulators in a few classes. Today our goal is to understand where energy bands and gaps come from. </a:t>
            </a:r>
          </a:p>
          <a:p>
            <a:r>
              <a:rPr lang="en-US" baseline="0" dirty="0"/>
              <a:t>Technically gaps come from bringing atoms closer together. Yet, the square well model would not make it clear why this happens because we ignore the potential of the atoms</a:t>
            </a:r>
            <a:endParaRPr 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5A8F8CA-CD30-48B5-9EAE-746A227DF721}" type="slidenum">
              <a:rPr lang="en-US" smtClean="0"/>
              <a:pPr/>
              <a:t>19</a:t>
            </a:fld>
            <a:endParaRPr lang="en-US"/>
          </a:p>
        </p:txBody>
      </p:sp>
    </p:spTree>
    <p:extLst>
      <p:ext uri="{BB962C8B-B14F-4D97-AF65-F5344CB8AC3E}">
        <p14:creationId xmlns:p14="http://schemas.microsoft.com/office/powerpoint/2010/main" val="2971910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Analogy</a:t>
            </a:r>
            <a:r>
              <a:rPr lang="en-US" baseline="0" dirty="0"/>
              <a:t>: </a:t>
            </a:r>
            <a:r>
              <a:rPr lang="en-US" dirty="0"/>
              <a:t>Not</a:t>
            </a:r>
            <a:r>
              <a:rPr lang="en-US" baseline="0" dirty="0"/>
              <a:t> every distance away from the center of the stage has a seat. Not every potential energy has a seat.</a:t>
            </a:r>
          </a:p>
          <a:p>
            <a:r>
              <a:rPr lang="en-US" baseline="0" dirty="0"/>
              <a:t>We’ll talk directly about semiconductors and insulators in a few classes. Today our goal is to understand where energy bands and gaps come from. </a:t>
            </a:r>
          </a:p>
          <a:p>
            <a:r>
              <a:rPr lang="en-US" baseline="0" dirty="0"/>
              <a:t>Technically gaps come from bringing atoms closer together. Yet, the square well model would not make it clear why this happens because we ignore the potential of the atoms</a:t>
            </a:r>
            <a:endParaRPr 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5A8F8CA-CD30-48B5-9EAE-746A227DF721}" type="slidenum">
              <a:rPr lang="en-US" smtClean="0"/>
              <a:pPr/>
              <a:t>20</a:t>
            </a:fld>
            <a:endParaRPr lang="en-US"/>
          </a:p>
        </p:txBody>
      </p:sp>
    </p:spTree>
    <p:extLst>
      <p:ext uri="{BB962C8B-B14F-4D97-AF65-F5344CB8AC3E}">
        <p14:creationId xmlns:p14="http://schemas.microsoft.com/office/powerpoint/2010/main" val="3703281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Analogy</a:t>
            </a:r>
            <a:r>
              <a:rPr lang="en-US" baseline="0" dirty="0"/>
              <a:t>: </a:t>
            </a:r>
            <a:r>
              <a:rPr lang="en-US" dirty="0"/>
              <a:t>Not</a:t>
            </a:r>
            <a:r>
              <a:rPr lang="en-US" baseline="0" dirty="0"/>
              <a:t> every distance away from the center of the stage has a seat. Not every potential energy has a seat.</a:t>
            </a:r>
          </a:p>
          <a:p>
            <a:r>
              <a:rPr lang="en-US" baseline="0" dirty="0"/>
              <a:t>We’ll talk directly about semiconductors and insulators in a few classes. Today our goal is to understand where energy bands and gaps come from. </a:t>
            </a:r>
          </a:p>
          <a:p>
            <a:r>
              <a:rPr lang="en-US" baseline="0" dirty="0"/>
              <a:t>Technically gaps come from bringing atoms closer together. Yet, the square well model would not make it clear why this happens because we ignore the potential of the atoms</a:t>
            </a:r>
            <a:endParaRPr 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5A8F8CA-CD30-48B5-9EAE-746A227DF721}" type="slidenum">
              <a:rPr lang="en-US" smtClean="0"/>
              <a:pPr/>
              <a:t>21</a:t>
            </a:fld>
            <a:endParaRPr lang="en-US"/>
          </a:p>
        </p:txBody>
      </p:sp>
    </p:spTree>
    <p:extLst>
      <p:ext uri="{BB962C8B-B14F-4D97-AF65-F5344CB8AC3E}">
        <p14:creationId xmlns:p14="http://schemas.microsoft.com/office/powerpoint/2010/main" val="635122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Analogy</a:t>
            </a:r>
            <a:r>
              <a:rPr lang="en-US" baseline="0" dirty="0"/>
              <a:t>: </a:t>
            </a:r>
            <a:r>
              <a:rPr lang="en-US" dirty="0"/>
              <a:t>Not</a:t>
            </a:r>
            <a:r>
              <a:rPr lang="en-US" baseline="0" dirty="0"/>
              <a:t> every distance away from the center of the stage has a seat. Not every potential energy has a seat.</a:t>
            </a:r>
          </a:p>
          <a:p>
            <a:r>
              <a:rPr lang="en-US" baseline="0" dirty="0"/>
              <a:t>We’ll talk directly about semiconductors and insulators in a few classes. Today our goal is to understand where energy bands and gaps come from. </a:t>
            </a:r>
          </a:p>
          <a:p>
            <a:r>
              <a:rPr lang="en-US" baseline="0" dirty="0"/>
              <a:t>Technically gaps come from bringing atoms closer together. Yet, the square well model would not make it clear why this happens because we ignore the potential of the atoms</a:t>
            </a:r>
            <a:endParaRPr 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5A8F8CA-CD30-48B5-9EAE-746A227DF721}" type="slidenum">
              <a:rPr lang="en-US" smtClean="0"/>
              <a:pPr/>
              <a:t>22</a:t>
            </a:fld>
            <a:endParaRPr lang="en-US"/>
          </a:p>
        </p:txBody>
      </p:sp>
    </p:spTree>
    <p:extLst>
      <p:ext uri="{BB962C8B-B14F-4D97-AF65-F5344CB8AC3E}">
        <p14:creationId xmlns:p14="http://schemas.microsoft.com/office/powerpoint/2010/main" val="3297771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D8BB4B-0EA9-4E22-8A9E-C0CC78F6AA7E}" type="slidenum">
              <a:rPr lang="en-US" smtClean="0">
                <a:latin typeface="Verdana" panose="020B0604030504040204" pitchFamily="34" charset="0"/>
              </a:rPr>
              <a:pPr>
                <a:spcBef>
                  <a:spcPct val="0"/>
                </a:spcBef>
              </a:pPr>
              <a:t>23</a:t>
            </a:fld>
            <a:endParaRPr lang="en-US">
              <a:latin typeface="Verdana" panose="020B0604030504040204" pitchFamily="34" charset="0"/>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127987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Left: GaAs</a:t>
            </a:r>
          </a:p>
          <a:p>
            <a:r>
              <a:rPr lang="en-US" dirty="0"/>
              <a:t>Right: Not sure which </a:t>
            </a:r>
            <a:r>
              <a:rPr lang="en-US" dirty="0" err="1"/>
              <a:t>fcc</a:t>
            </a:r>
            <a:r>
              <a:rPr lang="en-US" dirty="0"/>
              <a:t> material, but looks like an elemental system. Low interactions as it basically looks just like an empty lattice.</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5A8F8CA-CD30-48B5-9EAE-746A227DF721}" type="slidenum">
              <a:rPr lang="en-US" smtClean="0"/>
              <a:pPr/>
              <a:t>24</a:t>
            </a:fld>
            <a:endParaRPr lang="en-US"/>
          </a:p>
        </p:txBody>
      </p:sp>
    </p:spTree>
    <p:extLst>
      <p:ext uri="{BB962C8B-B14F-4D97-AF65-F5344CB8AC3E}">
        <p14:creationId xmlns:p14="http://schemas.microsoft.com/office/powerpoint/2010/main" val="3535447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 instead of having single atomic energy levels, we get bands</a:t>
            </a:r>
            <a:r>
              <a:rPr lang="en-US" baseline="0" dirty="0"/>
              <a:t> were many energy levels exist.</a:t>
            </a:r>
            <a:endParaRPr lang="en-US" dirty="0"/>
          </a:p>
          <a:p>
            <a:r>
              <a:rPr lang="en-US" dirty="0"/>
              <a:t>Let’s see how these</a:t>
            </a:r>
            <a:r>
              <a:rPr lang="en-US" baseline="0" dirty="0"/>
              <a:t> bands develop as we go from one atom to multiple atoms. </a:t>
            </a:r>
          </a:p>
          <a:p>
            <a:r>
              <a:rPr lang="en-US" baseline="0" dirty="0"/>
              <a:t>While square wells are a simplification, it turns out we still learn a lot from the exercise. The general trend is still the same in the more complicated potentials. </a:t>
            </a:r>
            <a:endParaRPr 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F2B553B-D09F-459B-97A0-C524A9804DE4}" type="slidenum">
              <a:rPr lang="en-US" smtClean="0"/>
              <a:pPr/>
              <a:t>26</a:t>
            </a:fld>
            <a:endParaRPr lang="en-US"/>
          </a:p>
        </p:txBody>
      </p:sp>
    </p:spTree>
    <p:extLst>
      <p:ext uri="{BB962C8B-B14F-4D97-AF65-F5344CB8AC3E}">
        <p14:creationId xmlns:p14="http://schemas.microsoft.com/office/powerpoint/2010/main" val="39512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3FE70426-784D-B10A-8484-99D9E1595E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445411A7-0E34-99C8-D9C1-4C086555EC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If I told you I had a simple cubic crystal with one atom in the basis with N atoms in the crystal, how many k states would there be in the lowest energy band? N How about if it’s BCC? Still N (because N primitive cells. It won’t always be equal to the number of atoms, but that is the case for sc, bcc and fcc if they only have one atom in the basis.) What about the perovskite structure which is simple cubic with 5 atoms in the basis? If there are N atoms in the crystal, there are N/5 k states in the band.</a:t>
            </a:r>
          </a:p>
          <a:p>
            <a:r>
              <a:rPr lang="en-US" altLang="en-US"/>
              <a:t>Go back to sc case: Will we fill up this band if that atom in the basis is monovalent? No, because each k state can hold two different spins. If it’s divalent? Yes, in simple cases. (we don’t know enough to see where this can go wrong yet, such as band overlap due to multiple orbitals) What happens if it’s trivalent? More than one band has electrons in it. How would we show that? </a:t>
            </a:r>
          </a:p>
          <a:p>
            <a:r>
              <a:rPr lang="en-US" altLang="en-US"/>
              <a:t>Note we fill the lowest energies first (which in this band means the magnitude of k is close to zero is filled first). </a:t>
            </a:r>
          </a:p>
          <a:p>
            <a:r>
              <a:rPr lang="en-US" altLang="en-US"/>
              <a:t>(No time now, but later: Pull the hbar off of one of the later slides, currently slide 34)</a:t>
            </a:r>
          </a:p>
        </p:txBody>
      </p:sp>
      <p:sp>
        <p:nvSpPr>
          <p:cNvPr id="89092" name="Slide Number Placeholder 3">
            <a:extLst>
              <a:ext uri="{FF2B5EF4-FFF2-40B4-BE49-F238E27FC236}">
                <a16:creationId xmlns:a16="http://schemas.microsoft.com/office/drawing/2014/main" id="{7311E920-DFDD-065C-4E52-5469AC6884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18E6D6-E0FF-4593-A893-3131B8D23E7B}" type="slidenum">
              <a:rPr lang="en-US" altLang="en-US" smtClean="0">
                <a:latin typeface="Verdana" panose="020B0604030504040204" pitchFamily="34" charset="0"/>
              </a:rPr>
              <a:pPr>
                <a:spcBef>
                  <a:spcPct val="0"/>
                </a:spcBef>
              </a:pPr>
              <a:t>2</a:t>
            </a:fld>
            <a:endParaRPr lang="en-US" altLang="en-US">
              <a:latin typeface="Verdana" panose="020B060403050404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 instead of having single atomic energy levels, we get bands</a:t>
            </a:r>
            <a:r>
              <a:rPr lang="en-US" baseline="0" dirty="0"/>
              <a:t> were many energy levels exist.</a:t>
            </a:r>
            <a:endParaRPr lang="en-US" dirty="0"/>
          </a:p>
          <a:p>
            <a:r>
              <a:rPr lang="en-US" dirty="0"/>
              <a:t>Let’s see how these</a:t>
            </a:r>
            <a:r>
              <a:rPr lang="en-US" baseline="0" dirty="0"/>
              <a:t> bands develop as we go from one atom to multiple atoms. </a:t>
            </a:r>
          </a:p>
          <a:p>
            <a:r>
              <a:rPr lang="en-US" baseline="0" dirty="0"/>
              <a:t>While square wells are a simplification, it turns out we still learn a lot from the exercise. The general trend is still the same in the more complicated potentials. </a:t>
            </a:r>
            <a:endParaRPr 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F2B553B-D09F-459B-97A0-C524A9804DE4}" type="slidenum">
              <a:rPr lang="en-US" smtClean="0"/>
              <a:pPr/>
              <a:t>27</a:t>
            </a:fld>
            <a:endParaRPr lang="en-US"/>
          </a:p>
        </p:txBody>
      </p:sp>
    </p:spTree>
    <p:extLst>
      <p:ext uri="{BB962C8B-B14F-4D97-AF65-F5344CB8AC3E}">
        <p14:creationId xmlns:p14="http://schemas.microsoft.com/office/powerpoint/2010/main" val="1486237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Symmetric has higher chance of finding electron</a:t>
            </a:r>
            <a:r>
              <a:rPr lang="en-US" baseline="0" dirty="0"/>
              <a:t> between the wells (states also known as bonding and </a:t>
            </a:r>
            <a:r>
              <a:rPr lang="en-US" baseline="0" dirty="0" err="1"/>
              <a:t>antibonding</a:t>
            </a:r>
            <a:r>
              <a:rPr lang="en-US" baseline="0" dirty="0"/>
              <a:t>) </a:t>
            </a:r>
            <a:endParaRPr lang="en-US" dirty="0"/>
          </a:p>
          <a:p>
            <a:r>
              <a:rPr lang="en-US" dirty="0"/>
              <a:t>Reference</a:t>
            </a:r>
            <a:r>
              <a:rPr lang="en-US" baseline="0" dirty="0"/>
              <a:t> about double well: http://www.hep.manchester.ac.uk/u/forshaw/BoseFermi/Double%20Well.html</a:t>
            </a:r>
            <a:endParaRPr lang="en-US" dirty="0"/>
          </a:p>
          <a:p>
            <a:r>
              <a:rPr lang="en-US" dirty="0"/>
              <a:t>If we didn’t want an ideal well, we could use periodic boundary conditions</a:t>
            </a:r>
            <a:r>
              <a:rPr lang="en-US" baseline="0" dirty="0"/>
              <a:t>.</a:t>
            </a:r>
            <a:endParaRPr lang="en-US" dirty="0"/>
          </a:p>
          <a:p>
            <a:r>
              <a:rPr lang="en-US" dirty="0"/>
              <a:t>Didn’t need the derivative for the single well, redundant information</a:t>
            </a:r>
          </a:p>
          <a:p>
            <a:r>
              <a:rPr lang="en-US" dirty="0"/>
              <a:t>What’s the difference between these two </a:t>
            </a:r>
            <a:r>
              <a:rPr lang="en-US" dirty="0" err="1"/>
              <a:t>wavefunctions</a:t>
            </a:r>
            <a:r>
              <a:rPr lang="en-US" dirty="0"/>
              <a:t>? Energy. Talk about probably of being found in between and that’s relation to bonding.</a:t>
            </a:r>
          </a:p>
          <a:p>
            <a:r>
              <a:rPr lang="en-US" dirty="0"/>
              <a:t>Can you see mathematically, why energy would be a little different (</a:t>
            </a:r>
            <a:r>
              <a:rPr lang="en-US" dirty="0" err="1"/>
              <a:t>fourier</a:t>
            </a:r>
            <a:r>
              <a:rPr lang="en-US" dirty="0"/>
              <a:t> theorem of adding sine waves, quick changes require higher frequency terms)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41068A-92C7-4653-817F-8604B6B56237}" type="slidenum">
              <a:rPr lang="en-US" smtClean="0">
                <a:latin typeface="Verdana" panose="020B0604030504040204" pitchFamily="34" charset="0"/>
              </a:rPr>
              <a:pPr>
                <a:spcBef>
                  <a:spcPct val="0"/>
                </a:spcBef>
              </a:pPr>
              <a:t>28</a:t>
            </a:fld>
            <a:endParaRPr lang="en-US">
              <a:latin typeface="Verdana" panose="020B0604030504040204" pitchFamily="34" charset="0"/>
            </a:endParaRPr>
          </a:p>
        </p:txBody>
      </p:sp>
    </p:spTree>
    <p:extLst>
      <p:ext uri="{BB962C8B-B14F-4D97-AF65-F5344CB8AC3E}">
        <p14:creationId xmlns:p14="http://schemas.microsoft.com/office/powerpoint/2010/main" val="4222995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Symmetric has higher chance of finding electron</a:t>
            </a:r>
            <a:r>
              <a:rPr lang="en-US" baseline="0" dirty="0"/>
              <a:t> between the wells (states also known as bonding and </a:t>
            </a:r>
            <a:r>
              <a:rPr lang="en-US" baseline="0" dirty="0" err="1"/>
              <a:t>antibonding</a:t>
            </a:r>
            <a:r>
              <a:rPr lang="en-US" baseline="0" dirty="0"/>
              <a:t>) </a:t>
            </a:r>
            <a:endParaRPr lang="en-US" dirty="0"/>
          </a:p>
          <a:p>
            <a:r>
              <a:rPr lang="en-US" dirty="0"/>
              <a:t>Reference</a:t>
            </a:r>
            <a:r>
              <a:rPr lang="en-US" baseline="0" dirty="0"/>
              <a:t> about double well: http://www.hep.manchester.ac.uk/u/forshaw/BoseFermi/Double%20Well.html</a:t>
            </a:r>
            <a:endParaRPr lang="en-US" dirty="0"/>
          </a:p>
          <a:p>
            <a:r>
              <a:rPr lang="en-US" dirty="0"/>
              <a:t>If we didn’t want an ideal well, we could use periodic boundary conditions</a:t>
            </a:r>
            <a:r>
              <a:rPr lang="en-US" baseline="0" dirty="0"/>
              <a:t>.</a:t>
            </a:r>
            <a:endParaRPr lang="en-US" dirty="0"/>
          </a:p>
          <a:p>
            <a:r>
              <a:rPr lang="en-US" dirty="0"/>
              <a:t>Didn’t need the derivative for the single well, redundant information</a:t>
            </a:r>
          </a:p>
          <a:p>
            <a:r>
              <a:rPr lang="en-US" dirty="0"/>
              <a:t>What’s the difference between these two </a:t>
            </a:r>
            <a:r>
              <a:rPr lang="en-US" dirty="0" err="1"/>
              <a:t>wavefunctions</a:t>
            </a:r>
            <a:r>
              <a:rPr lang="en-US" dirty="0"/>
              <a:t>? Energy. Talk about probably of being found in between and that’s relation to bonding.</a:t>
            </a:r>
          </a:p>
          <a:p>
            <a:r>
              <a:rPr lang="en-US" dirty="0"/>
              <a:t>Can you see mathematically, why energy would be a little different (</a:t>
            </a:r>
            <a:r>
              <a:rPr lang="en-US" dirty="0" err="1"/>
              <a:t>fourier</a:t>
            </a:r>
            <a:r>
              <a:rPr lang="en-US" dirty="0"/>
              <a:t> theorem of adding sine waves, quick changes require higher frequency terms)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41068A-92C7-4653-817F-8604B6B56237}" type="slidenum">
              <a:rPr lang="en-US" smtClean="0">
                <a:latin typeface="Verdana" panose="020B0604030504040204" pitchFamily="34" charset="0"/>
              </a:rPr>
              <a:pPr>
                <a:spcBef>
                  <a:spcPct val="0"/>
                </a:spcBef>
              </a:pPr>
              <a:t>29</a:t>
            </a:fld>
            <a:endParaRPr lang="en-US">
              <a:latin typeface="Verdana" panose="020B0604030504040204" pitchFamily="34" charset="0"/>
            </a:endParaRPr>
          </a:p>
        </p:txBody>
      </p:sp>
    </p:spTree>
    <p:extLst>
      <p:ext uri="{BB962C8B-B14F-4D97-AF65-F5344CB8AC3E}">
        <p14:creationId xmlns:p14="http://schemas.microsoft.com/office/powerpoint/2010/main" val="358814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Symmetric has higher chance of finding electron</a:t>
            </a:r>
            <a:r>
              <a:rPr lang="en-US" baseline="0" dirty="0"/>
              <a:t> between the wells (states also known as bonding and </a:t>
            </a:r>
            <a:r>
              <a:rPr lang="en-US" baseline="0" dirty="0" err="1"/>
              <a:t>antibonding</a:t>
            </a:r>
            <a:r>
              <a:rPr lang="en-US" baseline="0" dirty="0"/>
              <a:t>) </a:t>
            </a:r>
            <a:endParaRPr lang="en-US" dirty="0"/>
          </a:p>
          <a:p>
            <a:r>
              <a:rPr lang="en-US" dirty="0"/>
              <a:t>Reference</a:t>
            </a:r>
            <a:r>
              <a:rPr lang="en-US" baseline="0" dirty="0"/>
              <a:t> about double well: http://www.hep.manchester.ac.uk/u/forshaw/BoseFermi/Double%20Well.html</a:t>
            </a:r>
            <a:endParaRPr lang="en-US" dirty="0"/>
          </a:p>
          <a:p>
            <a:r>
              <a:rPr lang="en-US" dirty="0"/>
              <a:t>If we didn’t want an ideal well, we could use periodic boundary conditions</a:t>
            </a:r>
            <a:r>
              <a:rPr lang="en-US" baseline="0" dirty="0"/>
              <a:t>.</a:t>
            </a:r>
            <a:endParaRPr lang="en-US" dirty="0"/>
          </a:p>
          <a:p>
            <a:r>
              <a:rPr lang="en-US" dirty="0"/>
              <a:t>Didn’t need the derivative for the single well, redundant information</a:t>
            </a:r>
          </a:p>
          <a:p>
            <a:r>
              <a:rPr lang="en-US" dirty="0"/>
              <a:t>What’s the difference between these two </a:t>
            </a:r>
            <a:r>
              <a:rPr lang="en-US" dirty="0" err="1"/>
              <a:t>wavefunctions</a:t>
            </a:r>
            <a:r>
              <a:rPr lang="en-US" dirty="0"/>
              <a:t>? Energy. Talk about probably of being found in between and that’s relation to bonding.</a:t>
            </a:r>
          </a:p>
          <a:p>
            <a:r>
              <a:rPr lang="en-US" dirty="0"/>
              <a:t>Can you see mathematically, why energy would be a little different (</a:t>
            </a:r>
            <a:r>
              <a:rPr lang="en-US" dirty="0" err="1"/>
              <a:t>fourier</a:t>
            </a:r>
            <a:r>
              <a:rPr lang="en-US" dirty="0"/>
              <a:t> theorem of adding sine waves, quick changes require higher frequency terms)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41068A-92C7-4653-817F-8604B6B56237}" type="slidenum">
              <a:rPr lang="en-US" smtClean="0">
                <a:latin typeface="Verdana" panose="020B0604030504040204" pitchFamily="34" charset="0"/>
              </a:rPr>
              <a:pPr>
                <a:spcBef>
                  <a:spcPct val="0"/>
                </a:spcBef>
              </a:pPr>
              <a:t>30</a:t>
            </a:fld>
            <a:endParaRPr lang="en-US">
              <a:latin typeface="Verdana" panose="020B0604030504040204" pitchFamily="34" charset="0"/>
            </a:endParaRPr>
          </a:p>
        </p:txBody>
      </p:sp>
    </p:spTree>
    <p:extLst>
      <p:ext uri="{BB962C8B-B14F-4D97-AF65-F5344CB8AC3E}">
        <p14:creationId xmlns:p14="http://schemas.microsoft.com/office/powerpoint/2010/main" val="2541119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Symmetric has higher chance of finding electron</a:t>
            </a:r>
            <a:r>
              <a:rPr lang="en-US" baseline="0" dirty="0"/>
              <a:t> between the wells (states also known as bonding and </a:t>
            </a:r>
            <a:r>
              <a:rPr lang="en-US" baseline="0" dirty="0" err="1"/>
              <a:t>antibonding</a:t>
            </a:r>
            <a:r>
              <a:rPr lang="en-US" baseline="0" dirty="0"/>
              <a:t>) </a:t>
            </a:r>
            <a:endParaRPr lang="en-US" dirty="0"/>
          </a:p>
          <a:p>
            <a:r>
              <a:rPr lang="en-US" dirty="0"/>
              <a:t>Reference</a:t>
            </a:r>
            <a:r>
              <a:rPr lang="en-US" baseline="0" dirty="0"/>
              <a:t> about double well: http://www.hep.manchester.ac.uk/u/forshaw/BoseFermi/Double%20Well.html</a:t>
            </a:r>
            <a:endParaRPr lang="en-US" dirty="0"/>
          </a:p>
          <a:p>
            <a:r>
              <a:rPr lang="en-US" dirty="0"/>
              <a:t>If we didn’t want an ideal well, we could use periodic boundary conditions</a:t>
            </a:r>
            <a:r>
              <a:rPr lang="en-US" baseline="0" dirty="0"/>
              <a:t>.</a:t>
            </a:r>
            <a:endParaRPr lang="en-US" dirty="0"/>
          </a:p>
          <a:p>
            <a:r>
              <a:rPr lang="en-US" dirty="0"/>
              <a:t>Didn’t need the derivative for the single well, redundant information</a:t>
            </a:r>
          </a:p>
          <a:p>
            <a:r>
              <a:rPr lang="en-US" dirty="0"/>
              <a:t>What’s the difference between these two </a:t>
            </a:r>
            <a:r>
              <a:rPr lang="en-US" dirty="0" err="1"/>
              <a:t>wavefunctions</a:t>
            </a:r>
            <a:r>
              <a:rPr lang="en-US" dirty="0"/>
              <a:t>? Energy. Talk about probably of being found in between and that’s relation to bonding.</a:t>
            </a:r>
          </a:p>
          <a:p>
            <a:r>
              <a:rPr lang="en-US" dirty="0"/>
              <a:t>Can you see mathematically, why energy would be a little different (</a:t>
            </a:r>
            <a:r>
              <a:rPr lang="en-US" dirty="0" err="1"/>
              <a:t>fourier</a:t>
            </a:r>
            <a:r>
              <a:rPr lang="en-US" dirty="0"/>
              <a:t> theorem of adding sine waves, quick changes require higher frequency terms)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41068A-92C7-4653-817F-8604B6B56237}" type="slidenum">
              <a:rPr lang="en-US" smtClean="0">
                <a:latin typeface="Verdana" panose="020B0604030504040204" pitchFamily="34" charset="0"/>
              </a:rPr>
              <a:pPr>
                <a:spcBef>
                  <a:spcPct val="0"/>
                </a:spcBef>
              </a:pPr>
              <a:t>31</a:t>
            </a:fld>
            <a:endParaRPr lang="en-US">
              <a:latin typeface="Verdana" panose="020B0604030504040204" pitchFamily="34" charset="0"/>
            </a:endParaRPr>
          </a:p>
        </p:txBody>
      </p:sp>
    </p:spTree>
    <p:extLst>
      <p:ext uri="{BB962C8B-B14F-4D97-AF65-F5344CB8AC3E}">
        <p14:creationId xmlns:p14="http://schemas.microsoft.com/office/powerpoint/2010/main" val="2660257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Symmetric has higher chance of finding electron</a:t>
            </a:r>
            <a:r>
              <a:rPr lang="en-US" baseline="0" dirty="0"/>
              <a:t> between the wells (states also known as bonding and </a:t>
            </a:r>
            <a:r>
              <a:rPr lang="en-US" baseline="0" dirty="0" err="1"/>
              <a:t>antibonding</a:t>
            </a:r>
            <a:r>
              <a:rPr lang="en-US" baseline="0" dirty="0"/>
              <a:t>) </a:t>
            </a:r>
            <a:endParaRPr lang="en-US" dirty="0"/>
          </a:p>
          <a:p>
            <a:r>
              <a:rPr lang="en-US" dirty="0"/>
              <a:t>Reference</a:t>
            </a:r>
            <a:r>
              <a:rPr lang="en-US" baseline="0" dirty="0"/>
              <a:t> about double well: http://www.hep.manchester.ac.uk/u/forshaw/BoseFermi/Double%20Well.html</a:t>
            </a:r>
            <a:endParaRPr lang="en-US" dirty="0"/>
          </a:p>
          <a:p>
            <a:r>
              <a:rPr lang="en-US" dirty="0"/>
              <a:t>If we didn’t want an ideal well, we could use periodic boundary conditions</a:t>
            </a:r>
            <a:r>
              <a:rPr lang="en-US" baseline="0" dirty="0"/>
              <a:t>.</a:t>
            </a:r>
            <a:endParaRPr lang="en-US" dirty="0"/>
          </a:p>
          <a:p>
            <a:r>
              <a:rPr lang="en-US" dirty="0"/>
              <a:t>Didn’t need the derivative for the single well, redundant information</a:t>
            </a:r>
          </a:p>
          <a:p>
            <a:r>
              <a:rPr lang="en-US" dirty="0"/>
              <a:t>What’s the difference between these two </a:t>
            </a:r>
            <a:r>
              <a:rPr lang="en-US" dirty="0" err="1"/>
              <a:t>wavefunctions</a:t>
            </a:r>
            <a:r>
              <a:rPr lang="en-US" dirty="0"/>
              <a:t>? Energy. Talk about probably of being found in between and that’s relation to bonding.</a:t>
            </a:r>
          </a:p>
          <a:p>
            <a:r>
              <a:rPr lang="en-US" dirty="0"/>
              <a:t>Can you see mathematically, why energy would be a little different (</a:t>
            </a:r>
            <a:r>
              <a:rPr lang="en-US" dirty="0" err="1"/>
              <a:t>fourier</a:t>
            </a:r>
            <a:r>
              <a:rPr lang="en-US" dirty="0"/>
              <a:t> theorem of adding sine waves, quick changes require higher frequency terms)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41068A-92C7-4653-817F-8604B6B56237}" type="slidenum">
              <a:rPr lang="en-US" smtClean="0">
                <a:latin typeface="Verdana" panose="020B0604030504040204" pitchFamily="34" charset="0"/>
              </a:rPr>
              <a:pPr>
                <a:spcBef>
                  <a:spcPct val="0"/>
                </a:spcBef>
              </a:pPr>
              <a:t>32</a:t>
            </a:fld>
            <a:endParaRPr lang="en-US">
              <a:latin typeface="Verdana" panose="020B0604030504040204" pitchFamily="34" charset="0"/>
            </a:endParaRPr>
          </a:p>
        </p:txBody>
      </p:sp>
    </p:spTree>
    <p:extLst>
      <p:ext uri="{BB962C8B-B14F-4D97-AF65-F5344CB8AC3E}">
        <p14:creationId xmlns:p14="http://schemas.microsoft.com/office/powerpoint/2010/main" val="3900917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Symmetric has higher chance of finding electron</a:t>
            </a:r>
            <a:r>
              <a:rPr lang="en-US" baseline="0" dirty="0"/>
              <a:t> between the wells (states also known as bonding and </a:t>
            </a:r>
            <a:r>
              <a:rPr lang="en-US" baseline="0" dirty="0" err="1"/>
              <a:t>antibonding</a:t>
            </a:r>
            <a:r>
              <a:rPr lang="en-US" baseline="0" dirty="0"/>
              <a:t>) </a:t>
            </a:r>
            <a:endParaRPr lang="en-US" dirty="0"/>
          </a:p>
          <a:p>
            <a:r>
              <a:rPr lang="en-US" dirty="0"/>
              <a:t>Reference</a:t>
            </a:r>
            <a:r>
              <a:rPr lang="en-US" baseline="0" dirty="0"/>
              <a:t> about double well: http://www.hep.manchester.ac.uk/u/forshaw/BoseFermi/Double%20Well.html</a:t>
            </a:r>
            <a:endParaRPr lang="en-US" dirty="0"/>
          </a:p>
          <a:p>
            <a:r>
              <a:rPr lang="en-US" dirty="0"/>
              <a:t>If we didn’t want an ideal well, we could use periodic boundary conditions</a:t>
            </a:r>
            <a:r>
              <a:rPr lang="en-US" baseline="0" dirty="0"/>
              <a:t>.</a:t>
            </a:r>
            <a:endParaRPr lang="en-US" dirty="0"/>
          </a:p>
          <a:p>
            <a:r>
              <a:rPr lang="en-US" dirty="0"/>
              <a:t>Didn’t need the derivative for the single well, redundant information</a:t>
            </a:r>
          </a:p>
          <a:p>
            <a:r>
              <a:rPr lang="en-US" dirty="0"/>
              <a:t>What’s the difference between these two </a:t>
            </a:r>
            <a:r>
              <a:rPr lang="en-US" dirty="0" err="1"/>
              <a:t>wavefunctions</a:t>
            </a:r>
            <a:r>
              <a:rPr lang="en-US" dirty="0"/>
              <a:t>? Energy. Talk about probably of being found in between and that’s relation to bonding.</a:t>
            </a:r>
          </a:p>
          <a:p>
            <a:r>
              <a:rPr lang="en-US" dirty="0"/>
              <a:t>Can you see mathematically, why energy would be a little different (</a:t>
            </a:r>
            <a:r>
              <a:rPr lang="en-US" dirty="0" err="1"/>
              <a:t>fourier</a:t>
            </a:r>
            <a:r>
              <a:rPr lang="en-US" dirty="0"/>
              <a:t> theorem of adding sine waves, quick changes require higher frequency terms)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41068A-92C7-4653-817F-8604B6B56237}" type="slidenum">
              <a:rPr lang="en-US" smtClean="0">
                <a:latin typeface="Verdana" panose="020B0604030504040204" pitchFamily="34" charset="0"/>
              </a:rPr>
              <a:pPr>
                <a:spcBef>
                  <a:spcPct val="0"/>
                </a:spcBef>
              </a:pPr>
              <a:t>33</a:t>
            </a:fld>
            <a:endParaRPr lang="en-US">
              <a:latin typeface="Verdana" panose="020B0604030504040204" pitchFamily="34" charset="0"/>
            </a:endParaRPr>
          </a:p>
        </p:txBody>
      </p:sp>
    </p:spTree>
    <p:extLst>
      <p:ext uri="{BB962C8B-B14F-4D97-AF65-F5344CB8AC3E}">
        <p14:creationId xmlns:p14="http://schemas.microsoft.com/office/powerpoint/2010/main" val="190106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Symmetric has higher chance of finding electron</a:t>
            </a:r>
            <a:r>
              <a:rPr lang="en-US" baseline="0" dirty="0"/>
              <a:t> between the wells (states also known as bonding and </a:t>
            </a:r>
            <a:r>
              <a:rPr lang="en-US" baseline="0" dirty="0" err="1"/>
              <a:t>antibonding</a:t>
            </a:r>
            <a:r>
              <a:rPr lang="en-US" baseline="0" dirty="0"/>
              <a:t>) </a:t>
            </a:r>
            <a:endParaRPr lang="en-US" dirty="0"/>
          </a:p>
          <a:p>
            <a:r>
              <a:rPr lang="en-US" dirty="0"/>
              <a:t>Reference</a:t>
            </a:r>
            <a:r>
              <a:rPr lang="en-US" baseline="0" dirty="0"/>
              <a:t> about double well: http://www.hep.manchester.ac.uk/u/forshaw/BoseFermi/Double%20Well.html</a:t>
            </a:r>
            <a:endParaRPr lang="en-US" dirty="0"/>
          </a:p>
          <a:p>
            <a:r>
              <a:rPr lang="en-US" dirty="0"/>
              <a:t>If we didn’t want an ideal well, we could use periodic boundary conditions</a:t>
            </a:r>
            <a:r>
              <a:rPr lang="en-US" baseline="0" dirty="0"/>
              <a:t>.</a:t>
            </a:r>
            <a:endParaRPr lang="en-US" dirty="0"/>
          </a:p>
          <a:p>
            <a:r>
              <a:rPr lang="en-US" dirty="0"/>
              <a:t>Didn’t need the derivative for the single well, redundant information</a:t>
            </a:r>
          </a:p>
          <a:p>
            <a:r>
              <a:rPr lang="en-US" dirty="0"/>
              <a:t>What’s the difference between these two </a:t>
            </a:r>
            <a:r>
              <a:rPr lang="en-US" dirty="0" err="1"/>
              <a:t>wavefunctions</a:t>
            </a:r>
            <a:r>
              <a:rPr lang="en-US" dirty="0"/>
              <a:t>? Energy. Talk about probably of being found in between and that’s relation to bonding.</a:t>
            </a:r>
          </a:p>
          <a:p>
            <a:r>
              <a:rPr lang="en-US" dirty="0"/>
              <a:t>Can you see mathematically, why energy would be a little different (</a:t>
            </a:r>
            <a:r>
              <a:rPr lang="en-US" dirty="0" err="1"/>
              <a:t>fourier</a:t>
            </a:r>
            <a:r>
              <a:rPr lang="en-US" dirty="0"/>
              <a:t> theorem of adding sine waves, quick changes require higher frequency terms)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41068A-92C7-4653-817F-8604B6B56237}" type="slidenum">
              <a:rPr lang="en-US" smtClean="0">
                <a:latin typeface="Verdana" panose="020B0604030504040204" pitchFamily="34" charset="0"/>
              </a:rPr>
              <a:pPr>
                <a:spcBef>
                  <a:spcPct val="0"/>
                </a:spcBef>
              </a:pPr>
              <a:t>34</a:t>
            </a:fld>
            <a:endParaRPr lang="en-US">
              <a:latin typeface="Verdana" panose="020B0604030504040204" pitchFamily="34" charset="0"/>
            </a:endParaRPr>
          </a:p>
        </p:txBody>
      </p:sp>
    </p:spTree>
    <p:extLst>
      <p:ext uri="{BB962C8B-B14F-4D97-AF65-F5344CB8AC3E}">
        <p14:creationId xmlns:p14="http://schemas.microsoft.com/office/powerpoint/2010/main" val="644038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depends on the shape of the orbital as to which</a:t>
            </a:r>
            <a:r>
              <a:rPr lang="en-US" baseline="0" dirty="0"/>
              <a:t> is lower energy. An s orbital will prefer symmetric alignment. You can imagine this by overlapping to circles. They share the electrons to some degree. It will be easier if the spin doesn’t have to change.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38</a:t>
            </a:fld>
            <a:endParaRPr lang="en-US"/>
          </a:p>
        </p:txBody>
      </p:sp>
    </p:spTree>
    <p:extLst>
      <p:ext uri="{BB962C8B-B14F-4D97-AF65-F5344CB8AC3E}">
        <p14:creationId xmlns:p14="http://schemas.microsoft.com/office/powerpoint/2010/main" val="4086080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depends on the shape of the orbital as to which</a:t>
            </a:r>
            <a:r>
              <a:rPr lang="en-US" baseline="0" dirty="0"/>
              <a:t> is lower energy. An s orbital will prefer symmetric alignment. You can imagine this by overlapping to circles. They share the electrons to some degree. It will be easier if the spin doesn’t have to change.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39</a:t>
            </a:fld>
            <a:endParaRPr lang="en-US"/>
          </a:p>
        </p:txBody>
      </p:sp>
    </p:spTree>
    <p:extLst>
      <p:ext uri="{BB962C8B-B14F-4D97-AF65-F5344CB8AC3E}">
        <p14:creationId xmlns:p14="http://schemas.microsoft.com/office/powerpoint/2010/main" val="329637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4CE53418-67C9-3203-B2F3-823890E20A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FC836083-2D00-9BDE-D80B-E32412DB02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Does the generic form remind you of anything? It’s just a translation of the reciprocal lattice vector. </a:t>
            </a:r>
          </a:p>
          <a:p>
            <a:endParaRPr lang="en-US" altLang="en-US"/>
          </a:p>
          <a:p>
            <a:r>
              <a:rPr lang="en-US" altLang="en-US"/>
              <a:t>K= h b</a:t>
            </a:r>
            <a:r>
              <a:rPr lang="en-US" altLang="en-US" baseline="-25000"/>
              <a:t>1</a:t>
            </a:r>
            <a:r>
              <a:rPr lang="en-US" altLang="en-US"/>
              <a:t>+k b</a:t>
            </a:r>
            <a:r>
              <a:rPr lang="en-US" altLang="en-US" baseline="-25000"/>
              <a:t>2</a:t>
            </a:r>
            <a:r>
              <a:rPr lang="en-US" altLang="en-US"/>
              <a:t>+l b</a:t>
            </a:r>
            <a:r>
              <a:rPr lang="en-US" altLang="en-US" baseline="-25000"/>
              <a:t>3</a:t>
            </a:r>
          </a:p>
        </p:txBody>
      </p:sp>
      <p:sp>
        <p:nvSpPr>
          <p:cNvPr id="97284" name="Slide Number Placeholder 3">
            <a:extLst>
              <a:ext uri="{FF2B5EF4-FFF2-40B4-BE49-F238E27FC236}">
                <a16:creationId xmlns:a16="http://schemas.microsoft.com/office/drawing/2014/main" id="{BA284D90-78C2-2CC5-56D2-265BBA4343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592C129-D5DF-4C7C-861F-D2BE23C63B25}"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depends on the shape of the orbital as to which</a:t>
            </a:r>
            <a:r>
              <a:rPr lang="en-US" baseline="0" dirty="0"/>
              <a:t> is lower energy. An s orbital will prefer symmetric alignment. You can imagine this by overlapping to circles. They share the electrons to some degree. It will be easier if the spin doesn’t have to change.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40</a:t>
            </a:fld>
            <a:endParaRPr lang="en-US"/>
          </a:p>
        </p:txBody>
      </p:sp>
    </p:spTree>
    <p:extLst>
      <p:ext uri="{BB962C8B-B14F-4D97-AF65-F5344CB8AC3E}">
        <p14:creationId xmlns:p14="http://schemas.microsoft.com/office/powerpoint/2010/main" val="2446092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Nodes,</a:t>
            </a:r>
            <a:r>
              <a:rPr lang="en-US" baseline="0" dirty="0"/>
              <a:t> </a:t>
            </a:r>
            <a:r>
              <a:rPr lang="en-US" baseline="0" dirty="0" err="1"/>
              <a:t>ampitude</a:t>
            </a:r>
            <a:r>
              <a:rPr lang="en-US" dirty="0"/>
              <a:t>=0</a:t>
            </a:r>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41</a:t>
            </a:fld>
            <a:endParaRPr lang="en-US"/>
          </a:p>
        </p:txBody>
      </p:sp>
    </p:spTree>
    <p:extLst>
      <p:ext uri="{BB962C8B-B14F-4D97-AF65-F5344CB8AC3E}">
        <p14:creationId xmlns:p14="http://schemas.microsoft.com/office/powerpoint/2010/main" val="497405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4645F191-8D33-4BBD-8B8A-DADE727D805F}" type="slidenum">
              <a:rPr lang="en-US" smtClean="0"/>
              <a:pPr eaLnBrk="1" hangingPunct="1"/>
              <a:t>48</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Reminder:</a:t>
            </a:r>
            <a:r>
              <a:rPr lang="en-US" baseline="0" dirty="0"/>
              <a:t> Why do bands get wider? Bring atoms closer together.</a:t>
            </a:r>
          </a:p>
          <a:p>
            <a:endParaRPr lang="en-US" baseline="0" dirty="0"/>
          </a:p>
          <a:p>
            <a:r>
              <a:rPr lang="en-US" baseline="0" dirty="0"/>
              <a:t>For reminder of hybridization from energy level perspective:</a:t>
            </a:r>
          </a:p>
          <a:p>
            <a:r>
              <a:rPr lang="en-US" dirty="0"/>
              <a:t>https://www.khanacademy.org/science/organic-chemistry/gen-chem-review/hybrid-orbitals-jay/v/sp3-hybridized-orbitals-and-sigma-bonds</a:t>
            </a:r>
          </a:p>
        </p:txBody>
      </p:sp>
    </p:spTree>
    <p:extLst>
      <p:ext uri="{BB962C8B-B14F-4D97-AF65-F5344CB8AC3E}">
        <p14:creationId xmlns:p14="http://schemas.microsoft.com/office/powerpoint/2010/main" val="1359435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4645F191-8D33-4BBD-8B8A-DADE727D805F}" type="slidenum">
              <a:rPr lang="en-US" smtClean="0"/>
              <a:pPr eaLnBrk="1" hangingPunct="1"/>
              <a:t>49</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Reminder:</a:t>
            </a:r>
            <a:r>
              <a:rPr lang="en-US" baseline="0" dirty="0"/>
              <a:t> Why do bands get wider? Bring atoms closer together.</a:t>
            </a:r>
          </a:p>
          <a:p>
            <a:endParaRPr lang="en-US" baseline="0" dirty="0"/>
          </a:p>
          <a:p>
            <a:r>
              <a:rPr lang="en-US" baseline="0" dirty="0"/>
              <a:t>For reminder of hybridization from energy level perspective:</a:t>
            </a:r>
          </a:p>
          <a:p>
            <a:r>
              <a:rPr lang="en-US" dirty="0"/>
              <a:t>https://www.khanacademy.org/science/organic-chemistry/gen-chem-review/hybrid-orbitals-jay/v/sp3-hybridized-orbitals-and-sigma-bonds</a:t>
            </a:r>
          </a:p>
        </p:txBody>
      </p:sp>
    </p:spTree>
    <p:extLst>
      <p:ext uri="{BB962C8B-B14F-4D97-AF65-F5344CB8AC3E}">
        <p14:creationId xmlns:p14="http://schemas.microsoft.com/office/powerpoint/2010/main" val="2670981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7B0E60A0-BF32-7FE0-186C-826BA9DAE1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B1E999B7-09C2-FFA8-AA98-0A181EB78B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V=0, so we are in the free electron approximation. These bands will looks a bit different when we turn the potential of the atoms back on. </a:t>
            </a:r>
          </a:p>
        </p:txBody>
      </p:sp>
      <p:sp>
        <p:nvSpPr>
          <p:cNvPr id="99332" name="Slide Number Placeholder 3">
            <a:extLst>
              <a:ext uri="{FF2B5EF4-FFF2-40B4-BE49-F238E27FC236}">
                <a16:creationId xmlns:a16="http://schemas.microsoft.com/office/drawing/2014/main" id="{1F802175-EFCF-7D0A-37F1-AC3F323839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7D9188-7ED5-4FAB-AB10-6ED87F6164C7}"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2E85BCCE-5E38-4048-5703-7277BC1DD8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79D0A7C1-6D0C-A5F8-901A-AB792C8255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V=0, so we are in the free electron approximation. These bands will looks a bit different when we turn the potential of the atoms back on. </a:t>
            </a:r>
          </a:p>
        </p:txBody>
      </p:sp>
      <p:sp>
        <p:nvSpPr>
          <p:cNvPr id="101380" name="Slide Number Placeholder 3">
            <a:extLst>
              <a:ext uri="{FF2B5EF4-FFF2-40B4-BE49-F238E27FC236}">
                <a16:creationId xmlns:a16="http://schemas.microsoft.com/office/drawing/2014/main" id="{3FA6965F-9293-BFCA-D204-43DBB47B2A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38FFF14-7879-4339-BA1F-B59A6BA1A1A6}"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BA9F4E8F-B1DE-7765-1CC2-5DD3BDB3DF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A9A7C9B5-582D-A18C-800A-1CBD88F84F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k is NOT the momentum of the particle. k acts on the wavefunction does not give an eigenvalue (like E). It’s often referred to as the crystal momentum. Like the classical momentum, it’s frequently conserved. What the difference? The rate of change of a free electron's momentum is proportional to the total force, but the rate of change of an electron's crystal momentum is given only by external forces (applied electric and magnetic field) and does not include the periodic field given by the crystal lattice</a:t>
            </a:r>
          </a:p>
        </p:txBody>
      </p:sp>
      <p:sp>
        <p:nvSpPr>
          <p:cNvPr id="103428" name="Slide Number Placeholder 3">
            <a:extLst>
              <a:ext uri="{FF2B5EF4-FFF2-40B4-BE49-F238E27FC236}">
                <a16:creationId xmlns:a16="http://schemas.microsoft.com/office/drawing/2014/main" id="{072F8A3C-D54B-A3EC-B335-024862238D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9CCDDEC-896A-4FE8-9C79-3AC8855493D1}"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636483BA-C5F7-9D14-EC62-EA0721CEC4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BC97F46A-3424-53CC-AD84-A3A648D367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First of all, different because in 3D. (What does that make you think about what we said about divalent systems earlier? Still could be metallic.)</a:t>
            </a:r>
          </a:p>
          <a:p>
            <a:r>
              <a:rPr lang="en-US" altLang="en-US"/>
              <a:t>Predict based on nearest neighbor direction in reciprocal space. (Some students might think inverse of magnitude of k, but note not just based on magnitude. 111&gt;110&gt;100, but energy-wise 111&lt;100&lt;110 at the boundary.)</a:t>
            </a:r>
          </a:p>
        </p:txBody>
      </p:sp>
      <p:sp>
        <p:nvSpPr>
          <p:cNvPr id="105476" name="Slide Number Placeholder 3">
            <a:extLst>
              <a:ext uri="{FF2B5EF4-FFF2-40B4-BE49-F238E27FC236}">
                <a16:creationId xmlns:a16="http://schemas.microsoft.com/office/drawing/2014/main" id="{D1C25F55-C2D4-0D4F-AA88-06FEE6217D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18FCE26-ADF3-425A-A2E3-9227BCA5A409}"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FC842755-A673-EAB9-2432-FD9B08A325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8563D153-F633-1390-25D4-CE0076A804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Before we specifically discussed insulators. And insulators have full bands. So the electronic energy from these does not change much with temperature. </a:t>
            </a:r>
          </a:p>
          <a:p>
            <a:r>
              <a:rPr lang="en-US" altLang="en-US" dirty="0"/>
              <a:t>So, we’ll need a similar energy term for the electronic structure. The distribution function will be different for electrons than phonons.</a:t>
            </a:r>
          </a:p>
          <a:p>
            <a:r>
              <a:rPr lang="en-US" altLang="en-US" dirty="0"/>
              <a:t>And the </a:t>
            </a:r>
            <a:r>
              <a:rPr lang="en-US" altLang="en-US" dirty="0" err="1"/>
              <a:t>Drude</a:t>
            </a:r>
            <a:r>
              <a:rPr lang="en-US" altLang="en-US" dirty="0"/>
              <a:t> model overestimates the heat capacity. So how do we get it right? We need all of these things (density of states, E and the Fermi-Dirac distribution for the electrons too). </a:t>
            </a:r>
          </a:p>
        </p:txBody>
      </p:sp>
      <p:sp>
        <p:nvSpPr>
          <p:cNvPr id="108548" name="Slide Number Placeholder 3">
            <a:extLst>
              <a:ext uri="{FF2B5EF4-FFF2-40B4-BE49-F238E27FC236}">
                <a16:creationId xmlns:a16="http://schemas.microsoft.com/office/drawing/2014/main" id="{145A594B-1EE2-A23F-290A-050D64F32A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45DFF1A-40BB-4BD8-B60A-54DD3D000EA5}"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C17A95D-A59F-F2D8-43D1-B973CB739B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341DDEDF-DFA2-AE90-5AF7-D231CB9593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90000"/>
              </a:lnSpc>
            </a:pPr>
            <a:r>
              <a:rPr lang="en-GB" altLang="en-US" dirty="0"/>
              <a:t>Fermi energy is not the same as the chemical potential. µ (T=0)=E</a:t>
            </a:r>
            <a:r>
              <a:rPr lang="en-GB" altLang="en-US" baseline="-25000" dirty="0"/>
              <a:t>F</a:t>
            </a:r>
            <a:r>
              <a:rPr lang="en-GB" altLang="en-US" dirty="0"/>
              <a:t>. E</a:t>
            </a:r>
            <a:r>
              <a:rPr lang="en-GB" altLang="en-US" baseline="-25000" dirty="0"/>
              <a:t>F</a:t>
            </a:r>
            <a:r>
              <a:rPr lang="en-GB" altLang="en-US" dirty="0"/>
              <a:t> is defined at T=0.</a:t>
            </a:r>
          </a:p>
          <a:p>
            <a:pPr algn="just" eaLnBrk="1" hangingPunct="1">
              <a:lnSpc>
                <a:spcPct val="90000"/>
              </a:lnSpc>
            </a:pPr>
            <a:r>
              <a:rPr lang="en-GB" altLang="en-US" dirty="0"/>
              <a:t>Subtle difference and </a:t>
            </a:r>
            <a:r>
              <a:rPr lang="en-GB" altLang="en-US" b="1" dirty="0"/>
              <a:t>often </a:t>
            </a:r>
            <a:r>
              <a:rPr lang="en-GB" altLang="en-US" dirty="0"/>
              <a:t>confused. Often µ~E</a:t>
            </a:r>
            <a:r>
              <a:rPr lang="en-GB" altLang="en-US" baseline="-25000" dirty="0"/>
              <a:t>F </a:t>
            </a:r>
          </a:p>
          <a:p>
            <a:pPr algn="just" eaLnBrk="1" hangingPunct="1">
              <a:lnSpc>
                <a:spcPct val="90000"/>
              </a:lnSpc>
            </a:pPr>
            <a:r>
              <a:rPr lang="en-GB" altLang="en-US" baseline="0" dirty="0"/>
              <a:t>And, because they are close (or many people just get confused), it’s not uncommon to see the Fermi energy written here instead of the chemical potential. (The chemical potential actually has another meaning besides just when this equal one half. It’s the different in the free energy of the system between N electrons and adding one more.)</a:t>
            </a:r>
            <a:endParaRPr lang="en-GB" altLang="en-US" dirty="0"/>
          </a:p>
          <a:p>
            <a:endParaRPr lang="en-US" altLang="en-US" dirty="0"/>
          </a:p>
        </p:txBody>
      </p:sp>
      <p:sp>
        <p:nvSpPr>
          <p:cNvPr id="124932" name="Slide Number Placeholder 3">
            <a:extLst>
              <a:ext uri="{FF2B5EF4-FFF2-40B4-BE49-F238E27FC236}">
                <a16:creationId xmlns:a16="http://schemas.microsoft.com/office/drawing/2014/main" id="{6B3BD89A-9868-CF51-1DCD-635815DAE1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CF0795-1731-4E3B-96DB-E4BD75A3F560}"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en-US"/>
            </a:p>
          </p:txBody>
        </p:sp>
      </p:grpSp>
      <p:sp>
        <p:nvSpPr>
          <p:cNvPr id="93186" name="Rectangle 2"/>
          <p:cNvSpPr>
            <a:spLocks noGrp="1" noChangeArrowheads="1"/>
          </p:cNvSpPr>
          <p:nvPr>
            <p:ph type="ctrTitle"/>
          </p:nvPr>
        </p:nvSpPr>
        <p:spPr>
          <a:xfrm>
            <a:off x="685800" y="685800"/>
            <a:ext cx="7772400" cy="2127250"/>
          </a:xfrm>
        </p:spPr>
        <p:txBody>
          <a:bodyPr/>
          <a:lstStyle>
            <a:lvl1pPr algn="ctr">
              <a:defRPr sz="5800"/>
            </a:lvl1pPr>
          </a:lstStyle>
          <a:p>
            <a:r>
              <a:rPr lang="tr-TR"/>
              <a:t>Asıl başlık stili için tıklatın</a:t>
            </a:r>
          </a:p>
        </p:txBody>
      </p:sp>
      <p:sp>
        <p:nvSpPr>
          <p:cNvPr id="9318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tr-TR"/>
              <a:t>Asıl alt başlık stilini düzenlemek için tıklatın</a:t>
            </a:r>
          </a:p>
        </p:txBody>
      </p:sp>
      <p:sp>
        <p:nvSpPr>
          <p:cNvPr id="8" name="Rectangle 4"/>
          <p:cNvSpPr>
            <a:spLocks noGrp="1" noChangeArrowheads="1"/>
          </p:cNvSpPr>
          <p:nvPr>
            <p:ph type="dt" sz="half" idx="10"/>
          </p:nvPr>
        </p:nvSpPr>
        <p:spPr/>
        <p:txBody>
          <a:bodyPr/>
          <a:lstStyle>
            <a:lvl1pPr>
              <a:defRPr/>
            </a:lvl1pPr>
          </a:lstStyle>
          <a:p>
            <a:pPr>
              <a:defRPr/>
            </a:pPr>
            <a:endParaRPr lang="tr-TR"/>
          </a:p>
        </p:txBody>
      </p:sp>
      <p:sp>
        <p:nvSpPr>
          <p:cNvPr id="9" name="Rectangle 5"/>
          <p:cNvSpPr>
            <a:spLocks noGrp="1" noChangeArrowheads="1"/>
          </p:cNvSpPr>
          <p:nvPr>
            <p:ph type="ftr" sz="quarter" idx="11"/>
          </p:nvPr>
        </p:nvSpPr>
        <p:spPr/>
        <p:txBody>
          <a:bodyPr/>
          <a:lstStyle>
            <a:lvl1pPr>
              <a:defRPr/>
            </a:lvl1pPr>
          </a:lstStyle>
          <a:p>
            <a:pPr>
              <a:defRPr/>
            </a:pPr>
            <a:endParaRPr lang="tr-TR"/>
          </a:p>
        </p:txBody>
      </p:sp>
      <p:sp>
        <p:nvSpPr>
          <p:cNvPr id="10" name="Rectangle 6"/>
          <p:cNvSpPr>
            <a:spLocks noGrp="1" noChangeArrowheads="1"/>
          </p:cNvSpPr>
          <p:nvPr>
            <p:ph type="sldNum" sz="quarter" idx="12"/>
          </p:nvPr>
        </p:nvSpPr>
        <p:spPr/>
        <p:txBody>
          <a:bodyPr/>
          <a:lstStyle>
            <a:lvl1pPr>
              <a:defRPr/>
            </a:lvl1pPr>
          </a:lstStyle>
          <a:p>
            <a:pPr>
              <a:defRPr/>
            </a:pPr>
            <a:fld id="{6F297EE9-4FF9-42E1-93C1-48A5B921FAF1}" type="slidenum">
              <a:rPr lang="tr-TR"/>
              <a:pPr>
                <a:defRPr/>
              </a:pPr>
              <a:t>‹#›</a:t>
            </a:fld>
            <a:endParaRPr lang="tr-TR"/>
          </a:p>
        </p:txBody>
      </p:sp>
    </p:spTree>
    <p:extLst>
      <p:ext uri="{BB962C8B-B14F-4D97-AF65-F5344CB8AC3E}">
        <p14:creationId xmlns:p14="http://schemas.microsoft.com/office/powerpoint/2010/main" val="348297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5F6F56F6-D8B1-4C96-B65B-B5C6C7362007}" type="slidenum">
              <a:rPr lang="tr-TR"/>
              <a:pPr>
                <a:defRPr/>
              </a:pPr>
              <a:t>‹#›</a:t>
            </a:fld>
            <a:endParaRPr lang="tr-TR"/>
          </a:p>
        </p:txBody>
      </p:sp>
    </p:spTree>
    <p:extLst>
      <p:ext uri="{BB962C8B-B14F-4D97-AF65-F5344CB8AC3E}">
        <p14:creationId xmlns:p14="http://schemas.microsoft.com/office/powerpoint/2010/main" val="233466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93288E78-DFDF-443C-BF7C-7D82CB7E24EF}" type="slidenum">
              <a:rPr lang="tr-TR"/>
              <a:pPr>
                <a:defRPr/>
              </a:pPr>
              <a:t>‹#›</a:t>
            </a:fld>
            <a:endParaRPr lang="tr-TR"/>
          </a:p>
        </p:txBody>
      </p:sp>
    </p:spTree>
    <p:extLst>
      <p:ext uri="{BB962C8B-B14F-4D97-AF65-F5344CB8AC3E}">
        <p14:creationId xmlns:p14="http://schemas.microsoft.com/office/powerpoint/2010/main" val="2081338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tr-TR"/>
          </a:p>
        </p:txBody>
      </p:sp>
      <p:sp>
        <p:nvSpPr>
          <p:cNvPr id="8" name="Rectangle 6"/>
          <p:cNvSpPr>
            <a:spLocks noGrp="1" noChangeArrowheads="1"/>
          </p:cNvSpPr>
          <p:nvPr>
            <p:ph type="sldNum" sz="quarter" idx="12"/>
          </p:nvPr>
        </p:nvSpPr>
        <p:spPr>
          <a:ln/>
        </p:spPr>
        <p:txBody>
          <a:bodyPr/>
          <a:lstStyle>
            <a:lvl1pPr>
              <a:defRPr/>
            </a:lvl1pPr>
          </a:lstStyle>
          <a:p>
            <a:pPr>
              <a:defRPr/>
            </a:pPr>
            <a:fld id="{FEA7F3FB-FAF3-4245-A86A-12DF05A3DFDE}" type="slidenum">
              <a:rPr lang="tr-TR"/>
              <a:pPr>
                <a:defRPr/>
              </a:pPr>
              <a:t>‹#›</a:t>
            </a:fld>
            <a:endParaRPr lang="tr-TR"/>
          </a:p>
        </p:txBody>
      </p:sp>
    </p:spTree>
    <p:extLst>
      <p:ext uri="{BB962C8B-B14F-4D97-AF65-F5344CB8AC3E}">
        <p14:creationId xmlns:p14="http://schemas.microsoft.com/office/powerpoint/2010/main" val="404346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B350284-490A-4A82-80D1-A0B5EF915305}" type="slidenum">
              <a:rPr lang="tr-TR"/>
              <a:pPr>
                <a:defRPr/>
              </a:pPr>
              <a:t>‹#›</a:t>
            </a:fld>
            <a:endParaRPr lang="tr-TR"/>
          </a:p>
        </p:txBody>
      </p:sp>
    </p:spTree>
    <p:extLst>
      <p:ext uri="{BB962C8B-B14F-4D97-AF65-F5344CB8AC3E}">
        <p14:creationId xmlns:p14="http://schemas.microsoft.com/office/powerpoint/2010/main" val="2765973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48752068-4CE2-4558-9711-A6AEAB94F87D}" type="slidenum">
              <a:rPr lang="tr-TR"/>
              <a:pPr>
                <a:defRPr/>
              </a:pPr>
              <a:t>‹#›</a:t>
            </a:fld>
            <a:endParaRPr lang="tr-TR"/>
          </a:p>
        </p:txBody>
      </p:sp>
    </p:spTree>
    <p:extLst>
      <p:ext uri="{BB962C8B-B14F-4D97-AF65-F5344CB8AC3E}">
        <p14:creationId xmlns:p14="http://schemas.microsoft.com/office/powerpoint/2010/main" val="3491187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4AA96E1F-CFFF-4CB7-A3C2-3D6DBA3CC8C6}" type="slidenum">
              <a:rPr lang="tr-TR"/>
              <a:pPr>
                <a:defRPr/>
              </a:pPr>
              <a:t>‹#›</a:t>
            </a:fld>
            <a:endParaRPr lang="tr-TR"/>
          </a:p>
        </p:txBody>
      </p:sp>
    </p:spTree>
    <p:extLst>
      <p:ext uri="{BB962C8B-B14F-4D97-AF65-F5344CB8AC3E}">
        <p14:creationId xmlns:p14="http://schemas.microsoft.com/office/powerpoint/2010/main" val="74810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6100833E-DDC3-44EA-9E1B-B14D67D8EDA2}" type="slidenum">
              <a:rPr lang="tr-TR"/>
              <a:pPr>
                <a:defRPr/>
              </a:pPr>
              <a:t>‹#›</a:t>
            </a:fld>
            <a:endParaRPr lang="tr-TR"/>
          </a:p>
        </p:txBody>
      </p:sp>
    </p:spTree>
    <p:extLst>
      <p:ext uri="{BB962C8B-B14F-4D97-AF65-F5344CB8AC3E}">
        <p14:creationId xmlns:p14="http://schemas.microsoft.com/office/powerpoint/2010/main" val="2443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4912A290-7E11-4CF3-B055-8E808A731D23}" type="slidenum">
              <a:rPr lang="tr-TR"/>
              <a:pPr>
                <a:defRPr/>
              </a:pPr>
              <a:t>‹#›</a:t>
            </a:fld>
            <a:endParaRPr lang="tr-TR"/>
          </a:p>
        </p:txBody>
      </p:sp>
    </p:spTree>
    <p:extLst>
      <p:ext uri="{BB962C8B-B14F-4D97-AF65-F5344CB8AC3E}">
        <p14:creationId xmlns:p14="http://schemas.microsoft.com/office/powerpoint/2010/main" val="24475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9040154E-B2A3-4204-84AF-E829C92A2AD8}" type="slidenum">
              <a:rPr lang="tr-TR"/>
              <a:pPr>
                <a:defRPr/>
              </a:pPr>
              <a:t>‹#›</a:t>
            </a:fld>
            <a:endParaRPr lang="tr-TR"/>
          </a:p>
        </p:txBody>
      </p:sp>
    </p:spTree>
    <p:extLst>
      <p:ext uri="{BB962C8B-B14F-4D97-AF65-F5344CB8AC3E}">
        <p14:creationId xmlns:p14="http://schemas.microsoft.com/office/powerpoint/2010/main" val="107193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37A043D4-F25A-4173-9357-A390DD2C93E6}" type="slidenum">
              <a:rPr lang="tr-TR"/>
              <a:pPr>
                <a:defRPr/>
              </a:pPr>
              <a:t>‹#›</a:t>
            </a:fld>
            <a:endParaRPr lang="tr-TR"/>
          </a:p>
        </p:txBody>
      </p:sp>
    </p:spTree>
    <p:extLst>
      <p:ext uri="{BB962C8B-B14F-4D97-AF65-F5344CB8AC3E}">
        <p14:creationId xmlns:p14="http://schemas.microsoft.com/office/powerpoint/2010/main" val="5122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7D1EF52A-68A4-4FE4-BFC2-D90B309EFAFA}" type="slidenum">
              <a:rPr lang="tr-TR"/>
              <a:pPr>
                <a:defRPr/>
              </a:pPr>
              <a:t>‹#›</a:t>
            </a:fld>
            <a:endParaRPr lang="tr-TR"/>
          </a:p>
        </p:txBody>
      </p:sp>
    </p:spTree>
    <p:extLst>
      <p:ext uri="{BB962C8B-B14F-4D97-AF65-F5344CB8AC3E}">
        <p14:creationId xmlns:p14="http://schemas.microsoft.com/office/powerpoint/2010/main" val="217187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EBC75224-0492-443A-A8FD-390615C9F7FC}" type="slidenum">
              <a:rPr lang="tr-TR"/>
              <a:pPr>
                <a:defRPr/>
              </a:pPr>
              <a:t>‹#›</a:t>
            </a:fld>
            <a:endParaRPr lang="tr-TR"/>
          </a:p>
        </p:txBody>
      </p:sp>
    </p:spTree>
    <p:extLst>
      <p:ext uri="{BB962C8B-B14F-4D97-AF65-F5344CB8AC3E}">
        <p14:creationId xmlns:p14="http://schemas.microsoft.com/office/powerpoint/2010/main" val="42035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D73243C4-F83D-4B11-AFE9-2BCDA8F2CC3F}" type="slidenum">
              <a:rPr lang="tr-TR"/>
              <a:pPr>
                <a:defRPr/>
              </a:pPr>
              <a:t>‹#›</a:t>
            </a:fld>
            <a:endParaRPr lang="tr-TR"/>
          </a:p>
        </p:txBody>
      </p:sp>
    </p:spTree>
    <p:extLst>
      <p:ext uri="{BB962C8B-B14F-4D97-AF65-F5344CB8AC3E}">
        <p14:creationId xmlns:p14="http://schemas.microsoft.com/office/powerpoint/2010/main" val="346870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E63262FB-A3CD-423C-BA7A-722893564D30}" type="slidenum">
              <a:rPr lang="tr-TR"/>
              <a:pPr>
                <a:defRPr/>
              </a:pPr>
              <a:t>‹#›</a:t>
            </a:fld>
            <a:endParaRPr lang="tr-TR"/>
          </a:p>
        </p:txBody>
      </p:sp>
    </p:spTree>
    <p:extLst>
      <p:ext uri="{BB962C8B-B14F-4D97-AF65-F5344CB8AC3E}">
        <p14:creationId xmlns:p14="http://schemas.microsoft.com/office/powerpoint/2010/main" val="2000651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narHorz">
          <a:fgClr>
            <a:schemeClr val="bg1"/>
          </a:fgClr>
          <a:bgClr>
            <a:srgbClr val="FFFFFF"/>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t>Asıl başlık stili için tıklatın</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9216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tr-TR"/>
          </a:p>
        </p:txBody>
      </p:sp>
      <p:sp>
        <p:nvSpPr>
          <p:cNvPr id="921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tr-TR"/>
          </a:p>
        </p:txBody>
      </p:sp>
      <p:sp>
        <p:nvSpPr>
          <p:cNvPr id="9216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21F781FB-2067-43E2-861A-E4032C4DB11E}" type="slidenum">
              <a:rPr lang="tr-TR"/>
              <a:pPr>
                <a:defRPr/>
              </a:pPr>
              <a:t>‹#›</a:t>
            </a:fld>
            <a:endParaRPr lang="tr-TR"/>
          </a:p>
        </p:txBody>
      </p:sp>
      <p:sp>
        <p:nvSpPr>
          <p:cNvPr id="1031" name="Rectangle 7"/>
          <p:cNvSpPr>
            <a:spLocks noChangeArrowheads="1"/>
          </p:cNvSpPr>
          <p:nvPr/>
        </p:nvSpPr>
        <p:spPr bwMode="auto">
          <a:xfrm>
            <a:off x="0" y="0"/>
            <a:ext cx="228600" cy="2286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endParaRPr lang="en-US" sz="2400">
              <a:latin typeface="Times New Roman" panose="02020603050405020304"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endParaRPr lang="en-US" sz="2400">
              <a:latin typeface="Times New Roman" panose="02020603050405020304"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endParaRPr lang="en-US" sz="240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209"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4.emf"/><Relationship Id="rId7" Type="http://schemas.openxmlformats.org/officeDocument/2006/relationships/oleObject" Target="../embeddings/oleObject16.bin"/><Relationship Id="rId12" Type="http://schemas.openxmlformats.org/officeDocument/2006/relationships/image" Target="../media/image29.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emf"/><Relationship Id="rId11" Type="http://schemas.openxmlformats.org/officeDocument/2006/relationships/oleObject" Target="../embeddings/oleObject18.bin"/><Relationship Id="rId5" Type="http://schemas.openxmlformats.org/officeDocument/2006/relationships/image" Target="../media/image26.png"/><Relationship Id="rId10" Type="http://schemas.openxmlformats.org/officeDocument/2006/relationships/image" Target="../media/image28.wmf"/><Relationship Id="rId4" Type="http://schemas.openxmlformats.org/officeDocument/2006/relationships/image" Target="../media/image25.png"/><Relationship Id="rId9"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9.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0.bin"/><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3.emf"/><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37.wmf"/><Relationship Id="rId18" Type="http://schemas.openxmlformats.org/officeDocument/2006/relationships/oleObject" Target="../embeddings/oleObject20.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oleObject" Target="../embeddings/oleObject26.bin"/><Relationship Id="rId17" Type="http://schemas.openxmlformats.org/officeDocument/2006/relationships/image" Target="../media/image39.wmf"/><Relationship Id="rId2" Type="http://schemas.openxmlformats.org/officeDocument/2006/relationships/notesSlide" Target="../notesSlides/notesSlide12.xml"/><Relationship Id="rId16" Type="http://schemas.openxmlformats.org/officeDocument/2006/relationships/oleObject" Target="../embeddings/oleObject28.bin"/><Relationship Id="rId1" Type="http://schemas.openxmlformats.org/officeDocument/2006/relationships/slideLayout" Target="../slideLayouts/slideLayout7.xml"/><Relationship Id="rId6" Type="http://schemas.openxmlformats.org/officeDocument/2006/relationships/image" Target="../media/image34.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image" Target="../media/image38.wmf"/><Relationship Id="rId10" Type="http://schemas.openxmlformats.org/officeDocument/2006/relationships/image" Target="../media/image36.wmf"/><Relationship Id="rId19" Type="http://schemas.openxmlformats.org/officeDocument/2006/relationships/image" Target="../media/image32.wmf"/><Relationship Id="rId4" Type="http://schemas.openxmlformats.org/officeDocument/2006/relationships/image" Target="../media/image33.wmf"/><Relationship Id="rId9" Type="http://schemas.openxmlformats.org/officeDocument/2006/relationships/oleObject" Target="../embeddings/oleObject24.bin"/><Relationship Id="rId14" Type="http://schemas.openxmlformats.org/officeDocument/2006/relationships/oleObject" Target="../embeddings/oleObject27.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oleObject" Target="../embeddings/oleObject30.bin"/><Relationship Id="rId4" Type="http://schemas.openxmlformats.org/officeDocument/2006/relationships/image" Target="../media/image4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image" Target="../media/image1.wmf"/><Relationship Id="rId9"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45.wmf"/><Relationship Id="rId4" Type="http://schemas.openxmlformats.org/officeDocument/2006/relationships/oleObject" Target="../embeddings/oleObject31.bin"/></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wmf"/><Relationship Id="rId5" Type="http://schemas.openxmlformats.org/officeDocument/2006/relationships/oleObject" Target="../embeddings/oleObject4.bin"/><Relationship Id="rId10" Type="http://schemas.openxmlformats.org/officeDocument/2006/relationships/image" Target="../media/image8.wmf"/><Relationship Id="rId4" Type="http://schemas.openxmlformats.org/officeDocument/2006/relationships/image" Target="../media/image6.wmf"/><Relationship Id="rId9"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3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wmf"/></Relationships>
</file>

<file path=ppt/slides/_rels/slide4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emf"/></Relationships>
</file>

<file path=ppt/slides/_rels/slide4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4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8.bin"/><Relationship Id="rId7"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oleObject" Target="../embeddings/oleObject9.bin"/><Relationship Id="rId5" Type="http://schemas.openxmlformats.org/officeDocument/2006/relationships/image" Target="../media/image10.png"/><Relationship Id="rId4" Type="http://schemas.openxmlformats.org/officeDocument/2006/relationships/image" Target="../media/image9.wmf"/><Relationship Id="rId9" Type="http://schemas.openxmlformats.org/officeDocument/2006/relationships/image" Target="../media/image12.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3.png"/><Relationship Id="rId7"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oleObject" Target="../embeddings/oleObject12.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6.wm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1.wmf"/><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77875"/>
          </a:xfrm>
        </p:spPr>
        <p:txBody>
          <a:bodyPr/>
          <a:lstStyle/>
          <a:p>
            <a:pPr algn="ctr" eaLnBrk="1" hangingPunct="1"/>
            <a:r>
              <a:rPr lang="en-US" sz="3600" dirty="0">
                <a:latin typeface="Verdana" panose="020B0604030504040204" pitchFamily="34" charset="0"/>
              </a:rPr>
              <a:t>Objectives in this Section</a:t>
            </a:r>
          </a:p>
        </p:txBody>
      </p:sp>
      <p:sp>
        <p:nvSpPr>
          <p:cNvPr id="293891" name="Rectangle 3"/>
          <p:cNvSpPr>
            <a:spLocks noGrp="1" noChangeArrowheads="1"/>
          </p:cNvSpPr>
          <p:nvPr>
            <p:ph type="body" idx="4294967295"/>
          </p:nvPr>
        </p:nvSpPr>
        <p:spPr>
          <a:xfrm>
            <a:off x="251520" y="1484784"/>
            <a:ext cx="9001125" cy="4043362"/>
          </a:xfrm>
        </p:spPr>
        <p:txBody>
          <a:bodyPr>
            <a:noAutofit/>
          </a:bodyPr>
          <a:lstStyle/>
          <a:p>
            <a:pPr eaLnBrk="1" hangingPunct="1">
              <a:spcBef>
                <a:spcPts val="300"/>
              </a:spcBef>
              <a:buFont typeface="Wingdings" panose="05000000000000000000" pitchFamily="2" charset="2"/>
              <a:buNone/>
              <a:defRPr/>
            </a:pPr>
            <a:r>
              <a:rPr lang="en-US" sz="3600" dirty="0">
                <a:latin typeface="+mj-lt"/>
              </a:rPr>
              <a:t>Previously: Simple models of metals. For improvements, we need the band structure.</a:t>
            </a:r>
          </a:p>
          <a:p>
            <a:pPr eaLnBrk="1" hangingPunct="1">
              <a:spcBef>
                <a:spcPts val="300"/>
              </a:spcBef>
              <a:buFont typeface="Wingdings" panose="05000000000000000000" pitchFamily="2" charset="2"/>
              <a:buNone/>
              <a:defRPr/>
            </a:pPr>
            <a:r>
              <a:rPr lang="en-US" sz="3600" dirty="0">
                <a:latin typeface="+mj-lt"/>
              </a:rPr>
              <a:t>By the end of this section you should be able to:</a:t>
            </a:r>
          </a:p>
          <a:p>
            <a:pPr eaLnBrk="1" hangingPunct="1">
              <a:spcBef>
                <a:spcPts val="300"/>
              </a:spcBef>
              <a:buFontTx/>
              <a:buChar char="-"/>
              <a:defRPr/>
            </a:pPr>
            <a:r>
              <a:rPr lang="en-US" sz="3600" dirty="0">
                <a:latin typeface="+mj-lt"/>
              </a:rPr>
              <a:t>Determine the number of points on a band</a:t>
            </a:r>
          </a:p>
          <a:p>
            <a:pPr eaLnBrk="1" hangingPunct="1">
              <a:spcBef>
                <a:spcPts val="300"/>
              </a:spcBef>
              <a:buFontTx/>
              <a:buChar char="-"/>
              <a:defRPr/>
            </a:pPr>
            <a:r>
              <a:rPr lang="en-US" sz="3600" dirty="0">
                <a:latin typeface="+mj-lt"/>
              </a:rPr>
              <a:t>Calculate heat capacity for metals</a:t>
            </a:r>
          </a:p>
          <a:p>
            <a:pPr eaLnBrk="1" hangingPunct="1">
              <a:spcBef>
                <a:spcPts val="300"/>
              </a:spcBef>
              <a:buFontTx/>
              <a:buChar char="-"/>
              <a:defRPr/>
            </a:pPr>
            <a:r>
              <a:rPr lang="en-US" sz="3600" dirty="0">
                <a:latin typeface="+mj-lt"/>
              </a:rPr>
              <a:t>Conceptually explain why energy bands and band gaps develop (two different approaches)</a:t>
            </a:r>
          </a:p>
          <a:p>
            <a:pPr eaLnBrk="1" hangingPunct="1">
              <a:spcBef>
                <a:spcPts val="300"/>
              </a:spcBef>
              <a:buFontTx/>
              <a:buChar char="-"/>
              <a:defRPr/>
            </a:pPr>
            <a:r>
              <a:rPr lang="en-US" sz="3600" dirty="0">
                <a:latin typeface="+mj-lt"/>
              </a:rPr>
              <a:t>Use/define Bloch’s Theorem</a:t>
            </a:r>
          </a:p>
          <a:p>
            <a:pPr eaLnBrk="1" hangingPunct="1">
              <a:spcBef>
                <a:spcPts val="300"/>
              </a:spcBef>
              <a:buFontTx/>
              <a:buChar char="-"/>
              <a:defRPr/>
            </a:pPr>
            <a:r>
              <a:rPr lang="en-US" sz="3600" dirty="0">
                <a:latin typeface="+mj-lt"/>
              </a:rPr>
              <a:t>Coming up soon: Calculating energy bands</a:t>
            </a:r>
          </a:p>
        </p:txBody>
      </p:sp>
    </p:spTree>
    <p:extLst>
      <p:ext uri="{BB962C8B-B14F-4D97-AF65-F5344CB8AC3E}">
        <p14:creationId xmlns:p14="http://schemas.microsoft.com/office/powerpoint/2010/main" val="1671847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3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389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389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38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389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3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5" descr="fermi">
            <a:extLst>
              <a:ext uri="{FF2B5EF4-FFF2-40B4-BE49-F238E27FC236}">
                <a16:creationId xmlns:a16="http://schemas.microsoft.com/office/drawing/2014/main" id="{7F8D0205-1BEB-61AA-2CC7-DE91ED3E84A7}"/>
              </a:ext>
            </a:extLst>
          </p:cNvPr>
          <p:cNvPicPr>
            <a:picLocks noChangeAspect="1" noChangeArrowheads="1"/>
          </p:cNvPicPr>
          <p:nvPr/>
        </p:nvPicPr>
        <p:blipFill>
          <a:blip r:embed="rId3">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a:stretch>
            <a:fillRect/>
          </a:stretch>
        </p:blipFill>
        <p:spPr bwMode="auto">
          <a:xfrm>
            <a:off x="971550" y="2520950"/>
            <a:ext cx="7129463"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Rectangle 6">
            <a:extLst>
              <a:ext uri="{FF2B5EF4-FFF2-40B4-BE49-F238E27FC236}">
                <a16:creationId xmlns:a16="http://schemas.microsoft.com/office/drawing/2014/main" id="{7A630FF4-B100-6C5F-2107-384D4E5E5D2C}"/>
              </a:ext>
            </a:extLst>
          </p:cNvPr>
          <p:cNvSpPr>
            <a:spLocks noGrp="1" noChangeArrowheads="1"/>
          </p:cNvSpPr>
          <p:nvPr>
            <p:ph type="title"/>
          </p:nvPr>
        </p:nvSpPr>
        <p:spPr>
          <a:xfrm>
            <a:off x="611188" y="277813"/>
            <a:ext cx="8075612" cy="1139825"/>
          </a:xfrm>
        </p:spPr>
        <p:txBody>
          <a:bodyPr/>
          <a:lstStyle/>
          <a:p>
            <a:pPr algn="ctr" eaLnBrk="1" hangingPunct="1"/>
            <a:r>
              <a:rPr lang="en-GB" altLang="en-US" sz="4000"/>
              <a:t>How does this help us understand the problem with Drude’s heat capacity?</a:t>
            </a:r>
          </a:p>
        </p:txBody>
      </p:sp>
      <p:sp>
        <p:nvSpPr>
          <p:cNvPr id="125956" name="Rectangle 3">
            <a:extLst>
              <a:ext uri="{FF2B5EF4-FFF2-40B4-BE49-F238E27FC236}">
                <a16:creationId xmlns:a16="http://schemas.microsoft.com/office/drawing/2014/main" id="{2FE0814D-A0A2-781D-E390-860D58B3C7EB}"/>
              </a:ext>
            </a:extLst>
          </p:cNvPr>
          <p:cNvSpPr>
            <a:spLocks noChangeArrowheads="1"/>
          </p:cNvSpPr>
          <p:nvPr/>
        </p:nvSpPr>
        <p:spPr bwMode="auto">
          <a:xfrm>
            <a:off x="357188" y="1571625"/>
            <a:ext cx="87868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just" eaLnBrk="1" hangingPunct="1">
              <a:lnSpc>
                <a:spcPct val="90000"/>
              </a:lnSpc>
            </a:pPr>
            <a:r>
              <a:rPr lang="en-US" altLang="en-US" sz="2400"/>
              <a:t>When a metal is heated, electrons are transferred from below E</a:t>
            </a:r>
            <a:r>
              <a:rPr lang="en-US" altLang="en-US" sz="2400" baseline="-25000"/>
              <a:t>F</a:t>
            </a:r>
            <a:r>
              <a:rPr lang="en-US" altLang="en-US" sz="2400"/>
              <a:t> to above E</a:t>
            </a:r>
            <a:r>
              <a:rPr lang="en-US" altLang="en-US" sz="2400" baseline="-25000"/>
              <a:t>F</a:t>
            </a:r>
            <a:r>
              <a:rPr lang="en-US" altLang="en-US" sz="2400"/>
              <a:t>. The rest of the electrons deep inside the Fermi level are not effected.  </a:t>
            </a:r>
            <a:endParaRPr lang="tr-TR" altLang="en-US" sz="2400"/>
          </a:p>
        </p:txBody>
      </p:sp>
      <p:sp>
        <p:nvSpPr>
          <p:cNvPr id="2" name="TextBox 1">
            <a:extLst>
              <a:ext uri="{FF2B5EF4-FFF2-40B4-BE49-F238E27FC236}">
                <a16:creationId xmlns:a16="http://schemas.microsoft.com/office/drawing/2014/main" id="{A7E68BCF-8ABC-26C2-D1F3-5B37F0CF217E}"/>
              </a:ext>
            </a:extLst>
          </p:cNvPr>
          <p:cNvSpPr txBox="1">
            <a:spLocks noChangeArrowheads="1"/>
          </p:cNvSpPr>
          <p:nvPr/>
        </p:nvSpPr>
        <p:spPr bwMode="auto">
          <a:xfrm>
            <a:off x="5580063" y="6211888"/>
            <a:ext cx="3671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1800" dirty="0"/>
              <a:t>But it’s not just f, it’s also related to D(E) or g(E).</a:t>
            </a:r>
          </a:p>
        </p:txBody>
      </p:sp>
      <p:pic>
        <p:nvPicPr>
          <p:cNvPr id="4" name="Picture 3">
            <a:extLst>
              <a:ext uri="{FF2B5EF4-FFF2-40B4-BE49-F238E27FC236}">
                <a16:creationId xmlns:a16="http://schemas.microsoft.com/office/drawing/2014/main" id="{8ABA4627-8B90-CAD3-C082-77C819A2A4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5" y="5825309"/>
            <a:ext cx="3270413" cy="102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23EB3DC9-D88E-17C2-E09F-FDA932E060C1}"/>
              </a:ext>
            </a:extLst>
          </p:cNvPr>
          <p:cNvSpPr>
            <a:spLocks noGrp="1" noChangeArrowheads="1"/>
          </p:cNvSpPr>
          <p:nvPr>
            <p:ph type="title" idx="4294967295"/>
          </p:nvPr>
        </p:nvSpPr>
        <p:spPr>
          <a:xfrm>
            <a:off x="4500563" y="277813"/>
            <a:ext cx="4268787" cy="1139825"/>
          </a:xfrm>
        </p:spPr>
        <p:txBody>
          <a:bodyPr/>
          <a:lstStyle/>
          <a:p>
            <a:pPr eaLnBrk="1" hangingPunct="1"/>
            <a:r>
              <a:rPr lang="en-GB" altLang="en-US" sz="3600"/>
              <a:t>The free electron gas at T &lt; Fermi temp</a:t>
            </a:r>
          </a:p>
        </p:txBody>
      </p:sp>
      <p:pic>
        <p:nvPicPr>
          <p:cNvPr id="2" name="Picture 1">
            <a:extLst>
              <a:ext uri="{FF2B5EF4-FFF2-40B4-BE49-F238E27FC236}">
                <a16:creationId xmlns:a16="http://schemas.microsoft.com/office/drawing/2014/main" id="{2531DA2C-D6FE-754C-B5AA-B3C57B2D92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4192588"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E18C6CD-6D9C-F592-E996-7045F762B3CD}"/>
              </a:ext>
            </a:extLst>
          </p:cNvPr>
          <p:cNvSpPr txBox="1">
            <a:spLocks noChangeArrowheads="1"/>
          </p:cNvSpPr>
          <p:nvPr/>
        </p:nvSpPr>
        <p:spPr bwMode="auto">
          <a:xfrm>
            <a:off x="15875" y="3205163"/>
            <a:ext cx="2089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1800">
                <a:solidFill>
                  <a:srgbClr val="7030A0"/>
                </a:solidFill>
              </a:rPr>
              <a:t>Big difference at high temps</a:t>
            </a:r>
          </a:p>
        </p:txBody>
      </p:sp>
      <p:pic>
        <p:nvPicPr>
          <p:cNvPr id="4" name="Picture 3">
            <a:extLst>
              <a:ext uri="{FF2B5EF4-FFF2-40B4-BE49-F238E27FC236}">
                <a16:creationId xmlns:a16="http://schemas.microsoft.com/office/drawing/2014/main" id="{AD30F7F2-87E9-93B8-E93D-F31EA4E691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4100" y="3290888"/>
            <a:ext cx="3846513"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F81EA8F-D497-344B-6337-DBAEEE2B9AC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70275" y="33338"/>
            <a:ext cx="685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4245702-12BB-4EAF-F757-0571C9A704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97263" y="3586163"/>
            <a:ext cx="685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20">
            <a:extLst>
              <a:ext uri="{FF2B5EF4-FFF2-40B4-BE49-F238E27FC236}">
                <a16:creationId xmlns:a16="http://schemas.microsoft.com/office/drawing/2014/main" id="{E4892E86-AFE8-C912-CB2F-4D576D32CF30}"/>
              </a:ext>
            </a:extLst>
          </p:cNvPr>
          <p:cNvGrpSpPr>
            <a:grpSpLocks/>
          </p:cNvGrpSpPr>
          <p:nvPr/>
        </p:nvGrpSpPr>
        <p:grpSpPr bwMode="auto">
          <a:xfrm>
            <a:off x="-381000" y="1052513"/>
            <a:ext cx="1676400" cy="1752600"/>
            <a:chOff x="5791200" y="4876800"/>
            <a:chExt cx="1676400" cy="1752600"/>
          </a:xfrm>
        </p:grpSpPr>
        <p:sp>
          <p:nvSpPr>
            <p:cNvPr id="13" name="Oval 12">
              <a:extLst>
                <a:ext uri="{FF2B5EF4-FFF2-40B4-BE49-F238E27FC236}">
                  <a16:creationId xmlns:a16="http://schemas.microsoft.com/office/drawing/2014/main" id="{0D494CB8-E1A8-C465-DAC8-DE3AD959C061}"/>
                </a:ext>
              </a:extLst>
            </p:cNvPr>
            <p:cNvSpPr/>
            <p:nvPr/>
          </p:nvSpPr>
          <p:spPr>
            <a:xfrm>
              <a:off x="5791200" y="4876800"/>
              <a:ext cx="16764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C4FCCF4E-76CC-F4FE-5D5E-672B285E4DF3}"/>
                </a:ext>
              </a:extLst>
            </p:cNvPr>
            <p:cNvSpPr/>
            <p:nvPr/>
          </p:nvSpPr>
          <p:spPr>
            <a:xfrm>
              <a:off x="5791200" y="5562600"/>
              <a:ext cx="1676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Arrow Connector 14">
              <a:extLst>
                <a:ext uri="{FF2B5EF4-FFF2-40B4-BE49-F238E27FC236}">
                  <a16:creationId xmlns:a16="http://schemas.microsoft.com/office/drawing/2014/main" id="{5D824BD9-1828-B611-FC95-B736EA6C24CE}"/>
                </a:ext>
              </a:extLst>
            </p:cNvPr>
            <p:cNvCxnSpPr/>
            <p:nvPr/>
          </p:nvCxnSpPr>
          <p:spPr>
            <a:xfrm flipV="1">
              <a:off x="6629400" y="5257800"/>
              <a:ext cx="685800" cy="533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8019" name="TextBox 15">
              <a:extLst>
                <a:ext uri="{FF2B5EF4-FFF2-40B4-BE49-F238E27FC236}">
                  <a16:creationId xmlns:a16="http://schemas.microsoft.com/office/drawing/2014/main" id="{1F5CCFD5-51FC-7ACD-D6BE-E4138103A6BE}"/>
                </a:ext>
              </a:extLst>
            </p:cNvPr>
            <p:cNvSpPr txBox="1">
              <a:spLocks noChangeArrowheads="1"/>
            </p:cNvSpPr>
            <p:nvPr/>
          </p:nvSpPr>
          <p:spPr bwMode="auto">
            <a:xfrm>
              <a:off x="6781800" y="5181600"/>
              <a:ext cx="340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800" b="1" i="1">
                  <a:solidFill>
                    <a:schemeClr val="bg1"/>
                  </a:solidFill>
                </a:rPr>
                <a:t>k</a:t>
              </a:r>
            </a:p>
          </p:txBody>
        </p:sp>
      </p:grpSp>
      <p:sp>
        <p:nvSpPr>
          <p:cNvPr id="6" name="Rectangle 5">
            <a:extLst>
              <a:ext uri="{FF2B5EF4-FFF2-40B4-BE49-F238E27FC236}">
                <a16:creationId xmlns:a16="http://schemas.microsoft.com/office/drawing/2014/main" id="{520730D0-BE44-C8CE-0B2C-E3438BF4A69F}"/>
              </a:ext>
            </a:extLst>
          </p:cNvPr>
          <p:cNvSpPr/>
          <p:nvPr/>
        </p:nvSpPr>
        <p:spPr>
          <a:xfrm>
            <a:off x="-36513" y="3205163"/>
            <a:ext cx="4219576" cy="38957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 name="Picture 15">
            <a:extLst>
              <a:ext uri="{FF2B5EF4-FFF2-40B4-BE49-F238E27FC236}">
                <a16:creationId xmlns:a16="http://schemas.microsoft.com/office/drawing/2014/main" id="{3BE9CDA8-E2AC-A207-1225-57935C6AFAB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863" y="3890963"/>
            <a:ext cx="4103687"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6">
            <a:extLst>
              <a:ext uri="{FF2B5EF4-FFF2-40B4-BE49-F238E27FC236}">
                <a16:creationId xmlns:a16="http://schemas.microsoft.com/office/drawing/2014/main" id="{DA8D06C1-F6F5-DFE4-04DF-2417285D9433}"/>
              </a:ext>
            </a:extLst>
          </p:cNvPr>
          <p:cNvSpPr txBox="1">
            <a:spLocks noChangeArrowheads="1"/>
          </p:cNvSpPr>
          <p:nvPr/>
        </p:nvSpPr>
        <p:spPr bwMode="auto">
          <a:xfrm>
            <a:off x="4144963" y="1530350"/>
            <a:ext cx="4979987" cy="1397000"/>
          </a:xfrm>
          <a:prstGeom prst="rect">
            <a:avLst/>
          </a:prstGeom>
          <a:noFill/>
          <a:ln>
            <a:noFill/>
          </a:ln>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lgn="ctr" eaLnBrk="1" hangingPunct="1">
              <a:buFont typeface="Wingdings" panose="05000000000000000000" pitchFamily="2" charset="2"/>
              <a:buNone/>
              <a:defRPr/>
            </a:pPr>
            <a:r>
              <a:rPr lang="en-GB" altLang="en-US" sz="2000" kern="0" dirty="0"/>
              <a:t>N(E,T)</a:t>
            </a:r>
            <a:r>
              <a:rPr lang="en-GB" altLang="en-US" sz="2000" kern="0" dirty="0">
                <a:sym typeface="Wingdings" panose="05000000000000000000" pitchFamily="2" charset="2"/>
              </a:rPr>
              <a:t></a:t>
            </a:r>
            <a:r>
              <a:rPr lang="tr-TR" altLang="en-US" sz="2000" kern="0" dirty="0">
                <a:sym typeface="Wingdings" panose="05000000000000000000" pitchFamily="2" charset="2"/>
              </a:rPr>
              <a:t> </a:t>
            </a:r>
            <a:r>
              <a:rPr lang="en-GB" altLang="en-US" sz="2000" kern="0" dirty="0">
                <a:sym typeface="Wingdings" panose="05000000000000000000" pitchFamily="2" charset="2"/>
              </a:rPr>
              <a:t>number of free electrons per unit energy range</a:t>
            </a:r>
            <a:r>
              <a:rPr lang="tr-TR" altLang="en-US" sz="2000" kern="0" dirty="0">
                <a:sym typeface="Wingdings" panose="05000000000000000000" pitchFamily="2" charset="2"/>
              </a:rPr>
              <a:t> is just the area under </a:t>
            </a:r>
            <a:r>
              <a:rPr lang="en-GB" altLang="en-US" sz="2000" kern="0" dirty="0">
                <a:sym typeface="Wingdings" panose="05000000000000000000" pitchFamily="2" charset="2"/>
              </a:rPr>
              <a:t>N</a:t>
            </a:r>
            <a:r>
              <a:rPr lang="en-GB" altLang="en-US" sz="2000" kern="0" dirty="0"/>
              <a:t>(E,T)</a:t>
            </a:r>
            <a:r>
              <a:rPr lang="tr-TR" altLang="en-US" sz="2000" kern="0" dirty="0"/>
              <a:t> graph.</a:t>
            </a:r>
            <a:endParaRPr lang="en-GB" altLang="en-US" sz="2000" kern="0" dirty="0"/>
          </a:p>
        </p:txBody>
      </p:sp>
      <p:graphicFrame>
        <p:nvGraphicFramePr>
          <p:cNvPr id="36868" name="Object 5">
            <a:extLst>
              <a:ext uri="{FF2B5EF4-FFF2-40B4-BE49-F238E27FC236}">
                <a16:creationId xmlns:a16="http://schemas.microsoft.com/office/drawing/2014/main" id="{B2AF7D15-A386-9A76-888A-14DF05581B5B}"/>
              </a:ext>
            </a:extLst>
          </p:cNvPr>
          <p:cNvGraphicFramePr>
            <a:graphicFrameLocks noChangeAspect="1"/>
          </p:cNvGraphicFramePr>
          <p:nvPr/>
        </p:nvGraphicFramePr>
        <p:xfrm>
          <a:off x="457200" y="5651500"/>
          <a:ext cx="3562350" cy="946150"/>
        </p:xfrm>
        <a:graphic>
          <a:graphicData uri="http://schemas.openxmlformats.org/presentationml/2006/ole">
            <mc:AlternateContent xmlns:mc="http://schemas.openxmlformats.org/markup-compatibility/2006">
              <mc:Choice xmlns:v="urn:schemas-microsoft-com:vml" Requires="v">
                <p:oleObj name="Equation" r:id="rId7" imgW="1205977" imgH="393529" progId="Equation.DSMT4">
                  <p:embed/>
                </p:oleObj>
              </mc:Choice>
              <mc:Fallback>
                <p:oleObj name="Equation" r:id="rId7" imgW="1205977" imgH="393529" progId="Equation.DSMT4">
                  <p:embed/>
                  <p:pic>
                    <p:nvPicPr>
                      <p:cNvPr id="36868" name="Object 5">
                        <a:extLst>
                          <a:ext uri="{FF2B5EF4-FFF2-40B4-BE49-F238E27FC236}">
                            <a16:creationId xmlns:a16="http://schemas.microsoft.com/office/drawing/2014/main" id="{B2AF7D15-A386-9A76-888A-14DF05581B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651500"/>
                        <a:ext cx="3562350" cy="946150"/>
                      </a:xfrm>
                      <a:prstGeom prst="rect">
                        <a:avLst/>
                      </a:prstGeom>
                      <a:solidFill>
                        <a:srgbClr val="FFFFFF"/>
                      </a:solidFill>
                      <a:ln w="9525">
                        <a:solidFill>
                          <a:schemeClr val="folHlink"/>
                        </a:solidFill>
                        <a:miter lim="800000"/>
                        <a:headEnd/>
                        <a:tailEnd/>
                      </a:ln>
                    </p:spPr>
                  </p:pic>
                </p:oleObj>
              </mc:Fallback>
            </mc:AlternateContent>
          </a:graphicData>
        </a:graphic>
      </p:graphicFrame>
      <p:graphicFrame>
        <p:nvGraphicFramePr>
          <p:cNvPr id="128013" name="Object 30">
            <a:extLst>
              <a:ext uri="{FF2B5EF4-FFF2-40B4-BE49-F238E27FC236}">
                <a16:creationId xmlns:a16="http://schemas.microsoft.com/office/drawing/2014/main" id="{5FE760B8-45FB-037B-C258-9C19FF07EF4E}"/>
              </a:ext>
            </a:extLst>
          </p:cNvPr>
          <p:cNvGraphicFramePr>
            <a:graphicFrameLocks noChangeAspect="1"/>
          </p:cNvGraphicFramePr>
          <p:nvPr/>
        </p:nvGraphicFramePr>
        <p:xfrm>
          <a:off x="4500563" y="2578100"/>
          <a:ext cx="4210050" cy="627063"/>
        </p:xfrm>
        <a:graphic>
          <a:graphicData uri="http://schemas.openxmlformats.org/presentationml/2006/ole">
            <mc:AlternateContent xmlns:mc="http://schemas.openxmlformats.org/markup-compatibility/2006">
              <mc:Choice xmlns:v="urn:schemas-microsoft-com:vml" Requires="v">
                <p:oleObj name="Equation" r:id="rId9" imgW="1536700" imgH="228600" progId="Equation.DSMT4">
                  <p:embed/>
                </p:oleObj>
              </mc:Choice>
              <mc:Fallback>
                <p:oleObj name="Equation" r:id="rId9" imgW="1536700" imgH="228600" progId="Equation.DSMT4">
                  <p:embed/>
                  <p:pic>
                    <p:nvPicPr>
                      <p:cNvPr id="128013" name="Object 30">
                        <a:extLst>
                          <a:ext uri="{FF2B5EF4-FFF2-40B4-BE49-F238E27FC236}">
                            <a16:creationId xmlns:a16="http://schemas.microsoft.com/office/drawing/2014/main" id="{5FE760B8-45FB-037B-C258-9C19FF07EF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0563" y="2578100"/>
                        <a:ext cx="421005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8014" name="TextBox 18">
            <a:extLst>
              <a:ext uri="{FF2B5EF4-FFF2-40B4-BE49-F238E27FC236}">
                <a16:creationId xmlns:a16="http://schemas.microsoft.com/office/drawing/2014/main" id="{E152BAC3-82E0-BBD0-56A9-5823020D34B9}"/>
              </a:ext>
            </a:extLst>
          </p:cNvPr>
          <p:cNvSpPr txBox="1">
            <a:spLocks noChangeArrowheads="1"/>
          </p:cNvSpPr>
          <p:nvPr/>
        </p:nvSpPr>
        <p:spPr bwMode="auto">
          <a:xfrm>
            <a:off x="4378325" y="2578100"/>
            <a:ext cx="381000" cy="523875"/>
          </a:xfrm>
          <a:prstGeom prst="rect">
            <a:avLst/>
          </a:prstGeom>
          <a:solidFill>
            <a:srgbClr val="FF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a:t>N</a:t>
            </a:r>
          </a:p>
        </p:txBody>
      </p:sp>
      <p:graphicFrame>
        <p:nvGraphicFramePr>
          <p:cNvPr id="36869" name="Object 2">
            <a:extLst>
              <a:ext uri="{FF2B5EF4-FFF2-40B4-BE49-F238E27FC236}">
                <a16:creationId xmlns:a16="http://schemas.microsoft.com/office/drawing/2014/main" id="{8D866BBE-F8F6-A7E0-21EB-3E508853B48D}"/>
              </a:ext>
            </a:extLst>
          </p:cNvPr>
          <p:cNvGraphicFramePr>
            <a:graphicFrameLocks noChangeAspect="1"/>
          </p:cNvGraphicFramePr>
          <p:nvPr/>
        </p:nvGraphicFramePr>
        <p:xfrm>
          <a:off x="2843213" y="6199188"/>
          <a:ext cx="328612" cy="354012"/>
        </p:xfrm>
        <a:graphic>
          <a:graphicData uri="http://schemas.openxmlformats.org/presentationml/2006/ole">
            <mc:AlternateContent xmlns:mc="http://schemas.openxmlformats.org/markup-compatibility/2006">
              <mc:Choice xmlns:v="urn:schemas-microsoft-com:vml" Requires="v">
                <p:oleObj name="Equation" r:id="rId11" imgW="152268" imgH="164957" progId="Equation.3">
                  <p:embed/>
                </p:oleObj>
              </mc:Choice>
              <mc:Fallback>
                <p:oleObj name="Equation" r:id="rId11" imgW="152268" imgH="164957" progId="Equation.3">
                  <p:embed/>
                  <p:pic>
                    <p:nvPicPr>
                      <p:cNvPr id="36869" name="Object 2">
                        <a:extLst>
                          <a:ext uri="{FF2B5EF4-FFF2-40B4-BE49-F238E27FC236}">
                            <a16:creationId xmlns:a16="http://schemas.microsoft.com/office/drawing/2014/main" id="{8D866BBE-F8F6-A7E0-21EB-3E508853B4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3213" y="6199188"/>
                        <a:ext cx="328612" cy="354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2000"/>
                                        <p:tgtEl>
                                          <p:spTgt spid="12"/>
                                        </p:tgtEl>
                                      </p:cBhvr>
                                    </p:animEffect>
                                  </p:childTnLst>
                                </p:cTn>
                              </p:par>
                              <p:par>
                                <p:cTn id="10" presetID="1"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6869"/>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16"/>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368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050" name="Group 23">
            <a:extLst>
              <a:ext uri="{FF2B5EF4-FFF2-40B4-BE49-F238E27FC236}">
                <a16:creationId xmlns:a16="http://schemas.microsoft.com/office/drawing/2014/main" id="{194DE15F-CA13-5AF9-C2BC-6F8579562EA3}"/>
              </a:ext>
            </a:extLst>
          </p:cNvPr>
          <p:cNvGrpSpPr>
            <a:grpSpLocks/>
          </p:cNvGrpSpPr>
          <p:nvPr/>
        </p:nvGrpSpPr>
        <p:grpSpPr bwMode="auto">
          <a:xfrm>
            <a:off x="611188" y="2795588"/>
            <a:ext cx="4629150" cy="3441700"/>
            <a:chOff x="418" y="1706"/>
            <a:chExt cx="2916" cy="2397"/>
          </a:xfrm>
        </p:grpSpPr>
        <p:grpSp>
          <p:nvGrpSpPr>
            <p:cNvPr id="130055" name="Group 14">
              <a:extLst>
                <a:ext uri="{FF2B5EF4-FFF2-40B4-BE49-F238E27FC236}">
                  <a16:creationId xmlns:a16="http://schemas.microsoft.com/office/drawing/2014/main" id="{7713E857-E0B8-6B68-9F8F-EEE06E1C3B6D}"/>
                </a:ext>
              </a:extLst>
            </p:cNvPr>
            <p:cNvGrpSpPr>
              <a:grpSpLocks/>
            </p:cNvGrpSpPr>
            <p:nvPr/>
          </p:nvGrpSpPr>
          <p:grpSpPr bwMode="auto">
            <a:xfrm>
              <a:off x="431" y="1706"/>
              <a:ext cx="2721" cy="2132"/>
              <a:chOff x="1066" y="935"/>
              <a:chExt cx="3810" cy="2949"/>
            </a:xfrm>
          </p:grpSpPr>
          <p:sp>
            <p:nvSpPr>
              <p:cNvPr id="130064" name="Freeform 11">
                <a:extLst>
                  <a:ext uri="{FF2B5EF4-FFF2-40B4-BE49-F238E27FC236}">
                    <a16:creationId xmlns:a16="http://schemas.microsoft.com/office/drawing/2014/main" id="{47E8D375-2878-85B7-0A14-3EBFDAE2D063}"/>
                  </a:ext>
                </a:extLst>
              </p:cNvPr>
              <p:cNvSpPr>
                <a:spLocks/>
              </p:cNvSpPr>
              <p:nvPr/>
            </p:nvSpPr>
            <p:spPr bwMode="auto">
              <a:xfrm>
                <a:off x="3249" y="3032"/>
                <a:ext cx="1087" cy="844"/>
              </a:xfrm>
              <a:custGeom>
                <a:avLst/>
                <a:gdLst>
                  <a:gd name="T0" fmla="*/ 38 w 1087"/>
                  <a:gd name="T1" fmla="*/ 40 h 844"/>
                  <a:gd name="T2" fmla="*/ 26 w 1087"/>
                  <a:gd name="T3" fmla="*/ 548 h 844"/>
                  <a:gd name="T4" fmla="*/ 49 w 1087"/>
                  <a:gd name="T5" fmla="*/ 797 h 844"/>
                  <a:gd name="T6" fmla="*/ 320 w 1087"/>
                  <a:gd name="T7" fmla="*/ 819 h 844"/>
                  <a:gd name="T8" fmla="*/ 1020 w 1087"/>
                  <a:gd name="T9" fmla="*/ 842 h 844"/>
                  <a:gd name="T10" fmla="*/ 720 w 1087"/>
                  <a:gd name="T11" fmla="*/ 806 h 844"/>
                  <a:gd name="T12" fmla="*/ 447 w 1087"/>
                  <a:gd name="T13" fmla="*/ 761 h 844"/>
                  <a:gd name="T14" fmla="*/ 175 w 1087"/>
                  <a:gd name="T15" fmla="*/ 534 h 844"/>
                  <a:gd name="T16" fmla="*/ 85 w 1087"/>
                  <a:gd name="T17" fmla="*/ 307 h 844"/>
                  <a:gd name="T18" fmla="*/ 38 w 1087"/>
                  <a:gd name="T19" fmla="*/ 40 h 8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7"/>
                  <a:gd name="T31" fmla="*/ 0 h 844"/>
                  <a:gd name="T32" fmla="*/ 1087 w 1087"/>
                  <a:gd name="T33" fmla="*/ 844 h 8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7" h="844">
                    <a:moveTo>
                      <a:pt x="38" y="40"/>
                    </a:moveTo>
                    <a:cubicBezTo>
                      <a:pt x="28" y="80"/>
                      <a:pt x="24" y="422"/>
                      <a:pt x="26" y="548"/>
                    </a:cubicBezTo>
                    <a:cubicBezTo>
                      <a:pt x="28" y="674"/>
                      <a:pt x="0" y="752"/>
                      <a:pt x="49" y="797"/>
                    </a:cubicBezTo>
                    <a:cubicBezTo>
                      <a:pt x="98" y="842"/>
                      <a:pt x="158" y="812"/>
                      <a:pt x="320" y="819"/>
                    </a:cubicBezTo>
                    <a:cubicBezTo>
                      <a:pt x="482" y="826"/>
                      <a:pt x="953" y="844"/>
                      <a:pt x="1020" y="842"/>
                    </a:cubicBezTo>
                    <a:cubicBezTo>
                      <a:pt x="1087" y="840"/>
                      <a:pt x="815" y="819"/>
                      <a:pt x="720" y="806"/>
                    </a:cubicBezTo>
                    <a:cubicBezTo>
                      <a:pt x="625" y="793"/>
                      <a:pt x="538" y="806"/>
                      <a:pt x="447" y="761"/>
                    </a:cubicBezTo>
                    <a:cubicBezTo>
                      <a:pt x="356" y="716"/>
                      <a:pt x="235" y="610"/>
                      <a:pt x="175" y="534"/>
                    </a:cubicBezTo>
                    <a:cubicBezTo>
                      <a:pt x="115" y="458"/>
                      <a:pt x="108" y="389"/>
                      <a:pt x="85" y="307"/>
                    </a:cubicBezTo>
                    <a:cubicBezTo>
                      <a:pt x="62" y="225"/>
                      <a:pt x="48" y="0"/>
                      <a:pt x="38" y="40"/>
                    </a:cubicBezTo>
                    <a:close/>
                  </a:path>
                </a:pathLst>
              </a:custGeom>
              <a:solidFill>
                <a:srgbClr val="FF99CC"/>
              </a:solidFill>
              <a:ln w="9525">
                <a:solidFill>
                  <a:schemeClr val="tx1"/>
                </a:solidFill>
                <a:round/>
                <a:headEnd/>
                <a:tailEnd/>
              </a:ln>
            </p:spPr>
            <p:txBody>
              <a:bodyPr/>
              <a:lstStyle/>
              <a:p>
                <a:endParaRPr lang="en-US"/>
              </a:p>
            </p:txBody>
          </p:sp>
          <p:sp>
            <p:nvSpPr>
              <p:cNvPr id="130065" name="Freeform 10">
                <a:extLst>
                  <a:ext uri="{FF2B5EF4-FFF2-40B4-BE49-F238E27FC236}">
                    <a16:creationId xmlns:a16="http://schemas.microsoft.com/office/drawing/2014/main" id="{A0218EF7-A98E-A719-B036-A92DCCEC0D38}"/>
                  </a:ext>
                </a:extLst>
              </p:cNvPr>
              <p:cNvSpPr>
                <a:spLocks/>
              </p:cNvSpPr>
              <p:nvPr/>
            </p:nvSpPr>
            <p:spPr bwMode="auto">
              <a:xfrm>
                <a:off x="2479" y="1829"/>
                <a:ext cx="824" cy="1351"/>
              </a:xfrm>
              <a:custGeom>
                <a:avLst/>
                <a:gdLst>
                  <a:gd name="T0" fmla="*/ 38 w 824"/>
                  <a:gd name="T1" fmla="*/ 422 h 1351"/>
                  <a:gd name="T2" fmla="*/ 401 w 824"/>
                  <a:gd name="T3" fmla="*/ 240 h 1351"/>
                  <a:gd name="T4" fmla="*/ 649 w 824"/>
                  <a:gd name="T5" fmla="*/ 136 h 1351"/>
                  <a:gd name="T6" fmla="*/ 796 w 824"/>
                  <a:gd name="T7" fmla="*/ 181 h 1351"/>
                  <a:gd name="T8" fmla="*/ 819 w 824"/>
                  <a:gd name="T9" fmla="*/ 1220 h 1351"/>
                  <a:gd name="T10" fmla="*/ 764 w 824"/>
                  <a:gd name="T11" fmla="*/ 966 h 1351"/>
                  <a:gd name="T12" fmla="*/ 719 w 824"/>
                  <a:gd name="T13" fmla="*/ 694 h 1351"/>
                  <a:gd name="T14" fmla="*/ 582 w 824"/>
                  <a:gd name="T15" fmla="*/ 512 h 1351"/>
                  <a:gd name="T16" fmla="*/ 401 w 824"/>
                  <a:gd name="T17" fmla="*/ 422 h 1351"/>
                  <a:gd name="T18" fmla="*/ 174 w 824"/>
                  <a:gd name="T19" fmla="*/ 376 h 1351"/>
                  <a:gd name="T20" fmla="*/ 38 w 824"/>
                  <a:gd name="T21" fmla="*/ 422 h 13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4"/>
                  <a:gd name="T34" fmla="*/ 0 h 1351"/>
                  <a:gd name="T35" fmla="*/ 824 w 824"/>
                  <a:gd name="T36" fmla="*/ 1351 h 13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4" h="1351">
                    <a:moveTo>
                      <a:pt x="38" y="422"/>
                    </a:moveTo>
                    <a:cubicBezTo>
                      <a:pt x="76" y="399"/>
                      <a:pt x="299" y="288"/>
                      <a:pt x="401" y="240"/>
                    </a:cubicBezTo>
                    <a:cubicBezTo>
                      <a:pt x="503" y="192"/>
                      <a:pt x="583" y="146"/>
                      <a:pt x="649" y="136"/>
                    </a:cubicBezTo>
                    <a:cubicBezTo>
                      <a:pt x="715" y="126"/>
                      <a:pt x="768" y="0"/>
                      <a:pt x="796" y="181"/>
                    </a:cubicBezTo>
                    <a:cubicBezTo>
                      <a:pt x="824" y="362"/>
                      <a:pt x="824" y="1089"/>
                      <a:pt x="819" y="1220"/>
                    </a:cubicBezTo>
                    <a:cubicBezTo>
                      <a:pt x="814" y="1351"/>
                      <a:pt x="781" y="1054"/>
                      <a:pt x="764" y="966"/>
                    </a:cubicBezTo>
                    <a:cubicBezTo>
                      <a:pt x="747" y="878"/>
                      <a:pt x="749" y="770"/>
                      <a:pt x="719" y="694"/>
                    </a:cubicBezTo>
                    <a:cubicBezTo>
                      <a:pt x="689" y="618"/>
                      <a:pt x="635" y="557"/>
                      <a:pt x="582" y="512"/>
                    </a:cubicBezTo>
                    <a:cubicBezTo>
                      <a:pt x="529" y="467"/>
                      <a:pt x="469" y="445"/>
                      <a:pt x="401" y="422"/>
                    </a:cubicBezTo>
                    <a:cubicBezTo>
                      <a:pt x="333" y="399"/>
                      <a:pt x="242" y="369"/>
                      <a:pt x="174" y="376"/>
                    </a:cubicBezTo>
                    <a:cubicBezTo>
                      <a:pt x="106" y="383"/>
                      <a:pt x="0" y="445"/>
                      <a:pt x="38" y="422"/>
                    </a:cubicBezTo>
                    <a:close/>
                  </a:path>
                </a:pathLst>
              </a:custGeom>
              <a:solidFill>
                <a:srgbClr val="FF99CC"/>
              </a:solidFill>
              <a:ln w="9525">
                <a:solidFill>
                  <a:schemeClr val="tx1"/>
                </a:solidFill>
                <a:round/>
                <a:headEnd/>
                <a:tailEnd/>
              </a:ln>
            </p:spPr>
            <p:txBody>
              <a:bodyPr/>
              <a:lstStyle/>
              <a:p>
                <a:endParaRPr lang="en-US"/>
              </a:p>
            </p:txBody>
          </p:sp>
          <p:sp>
            <p:nvSpPr>
              <p:cNvPr id="130066" name="Line 5">
                <a:extLst>
                  <a:ext uri="{FF2B5EF4-FFF2-40B4-BE49-F238E27FC236}">
                    <a16:creationId xmlns:a16="http://schemas.microsoft.com/office/drawing/2014/main" id="{4D4FDCC9-5D75-7A98-E0C8-EAC05D3ED442}"/>
                  </a:ext>
                </a:extLst>
              </p:cNvPr>
              <p:cNvSpPr>
                <a:spLocks noChangeShapeType="1"/>
              </p:cNvSpPr>
              <p:nvPr/>
            </p:nvSpPr>
            <p:spPr bwMode="auto">
              <a:xfrm flipV="1">
                <a:off x="1066" y="935"/>
                <a:ext cx="0" cy="294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0067" name="Line 6">
                <a:extLst>
                  <a:ext uri="{FF2B5EF4-FFF2-40B4-BE49-F238E27FC236}">
                    <a16:creationId xmlns:a16="http://schemas.microsoft.com/office/drawing/2014/main" id="{9AA4BBB6-F9C4-6164-7AC6-26903CAC5C8B}"/>
                  </a:ext>
                </a:extLst>
              </p:cNvPr>
              <p:cNvSpPr>
                <a:spLocks noChangeShapeType="1"/>
              </p:cNvSpPr>
              <p:nvPr/>
            </p:nvSpPr>
            <p:spPr bwMode="auto">
              <a:xfrm>
                <a:off x="1066" y="3838"/>
                <a:ext cx="3175" cy="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68" name="Line 7">
                <a:extLst>
                  <a:ext uri="{FF2B5EF4-FFF2-40B4-BE49-F238E27FC236}">
                    <a16:creationId xmlns:a16="http://schemas.microsoft.com/office/drawing/2014/main" id="{A87E4FA3-CC86-FB4E-1CEC-B2F4300526C6}"/>
                  </a:ext>
                </a:extLst>
              </p:cNvPr>
              <p:cNvSpPr>
                <a:spLocks noChangeShapeType="1"/>
              </p:cNvSpPr>
              <p:nvPr/>
            </p:nvSpPr>
            <p:spPr bwMode="auto">
              <a:xfrm>
                <a:off x="3288" y="1888"/>
                <a:ext cx="0" cy="19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69" name="Freeform 9">
                <a:extLst>
                  <a:ext uri="{FF2B5EF4-FFF2-40B4-BE49-F238E27FC236}">
                    <a16:creationId xmlns:a16="http://schemas.microsoft.com/office/drawing/2014/main" id="{1AC9F94A-B5BE-B4AA-EB68-E457F2777E1F}"/>
                  </a:ext>
                </a:extLst>
              </p:cNvPr>
              <p:cNvSpPr>
                <a:spLocks/>
              </p:cNvSpPr>
              <p:nvPr/>
            </p:nvSpPr>
            <p:spPr bwMode="auto">
              <a:xfrm>
                <a:off x="1066" y="1882"/>
                <a:ext cx="2245" cy="1956"/>
              </a:xfrm>
              <a:custGeom>
                <a:avLst/>
                <a:gdLst>
                  <a:gd name="T0" fmla="*/ 0 w 2245"/>
                  <a:gd name="T1" fmla="*/ 1956 h 1956"/>
                  <a:gd name="T2" fmla="*/ 45 w 2245"/>
                  <a:gd name="T3" fmla="*/ 1730 h 1956"/>
                  <a:gd name="T4" fmla="*/ 226 w 2245"/>
                  <a:gd name="T5" fmla="*/ 1367 h 1956"/>
                  <a:gd name="T6" fmla="*/ 526 w 2245"/>
                  <a:gd name="T7" fmla="*/ 1009 h 1956"/>
                  <a:gd name="T8" fmla="*/ 798 w 2245"/>
                  <a:gd name="T9" fmla="*/ 761 h 1956"/>
                  <a:gd name="T10" fmla="*/ 1136 w 2245"/>
                  <a:gd name="T11" fmla="*/ 524 h 1956"/>
                  <a:gd name="T12" fmla="*/ 1464 w 2245"/>
                  <a:gd name="T13" fmla="*/ 343 h 1956"/>
                  <a:gd name="T14" fmla="*/ 1995 w 2245"/>
                  <a:gd name="T15" fmla="*/ 97 h 1956"/>
                  <a:gd name="T16" fmla="*/ 2209 w 2245"/>
                  <a:gd name="T17" fmla="*/ 15 h 1956"/>
                  <a:gd name="T18" fmla="*/ 2209 w 2245"/>
                  <a:gd name="T19" fmla="*/ 4 h 1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5"/>
                  <a:gd name="T31" fmla="*/ 0 h 1956"/>
                  <a:gd name="T32" fmla="*/ 2245 w 2245"/>
                  <a:gd name="T33" fmla="*/ 1956 h 19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5" h="1956">
                    <a:moveTo>
                      <a:pt x="0" y="1956"/>
                    </a:moveTo>
                    <a:cubicBezTo>
                      <a:pt x="3" y="1892"/>
                      <a:pt x="7" y="1828"/>
                      <a:pt x="45" y="1730"/>
                    </a:cubicBezTo>
                    <a:cubicBezTo>
                      <a:pt x="83" y="1632"/>
                      <a:pt x="146" y="1487"/>
                      <a:pt x="226" y="1367"/>
                    </a:cubicBezTo>
                    <a:cubicBezTo>
                      <a:pt x="306" y="1247"/>
                      <a:pt x="431" y="1110"/>
                      <a:pt x="526" y="1009"/>
                    </a:cubicBezTo>
                    <a:cubicBezTo>
                      <a:pt x="621" y="908"/>
                      <a:pt x="696" y="842"/>
                      <a:pt x="798" y="761"/>
                    </a:cubicBezTo>
                    <a:cubicBezTo>
                      <a:pt x="900" y="680"/>
                      <a:pt x="1025" y="594"/>
                      <a:pt x="1136" y="524"/>
                    </a:cubicBezTo>
                    <a:cubicBezTo>
                      <a:pt x="1247" y="454"/>
                      <a:pt x="1321" y="414"/>
                      <a:pt x="1464" y="343"/>
                    </a:cubicBezTo>
                    <a:cubicBezTo>
                      <a:pt x="1607" y="272"/>
                      <a:pt x="1871" y="152"/>
                      <a:pt x="1995" y="97"/>
                    </a:cubicBezTo>
                    <a:cubicBezTo>
                      <a:pt x="2119" y="42"/>
                      <a:pt x="2173" y="30"/>
                      <a:pt x="2209" y="15"/>
                    </a:cubicBezTo>
                    <a:cubicBezTo>
                      <a:pt x="2245" y="0"/>
                      <a:pt x="2209" y="6"/>
                      <a:pt x="2209" y="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070" name="Line 12">
                <a:extLst>
                  <a:ext uri="{FF2B5EF4-FFF2-40B4-BE49-F238E27FC236}">
                    <a16:creationId xmlns:a16="http://schemas.microsoft.com/office/drawing/2014/main" id="{9A0A1DAE-3F40-E29E-D538-965072E894C6}"/>
                  </a:ext>
                </a:extLst>
              </p:cNvPr>
              <p:cNvSpPr>
                <a:spLocks noChangeShapeType="1"/>
              </p:cNvSpPr>
              <p:nvPr/>
            </p:nvSpPr>
            <p:spPr bwMode="auto">
              <a:xfrm>
                <a:off x="4195" y="3884"/>
                <a:ext cx="681" cy="0"/>
              </a:xfrm>
              <a:prstGeom prst="line">
                <a:avLst/>
              </a:prstGeom>
              <a:noFill/>
              <a:ln w="38100">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0071" name="Line 13">
                <a:extLst>
                  <a:ext uri="{FF2B5EF4-FFF2-40B4-BE49-F238E27FC236}">
                    <a16:creationId xmlns:a16="http://schemas.microsoft.com/office/drawing/2014/main" id="{943BE771-ACA7-9F5B-5A67-1FBA1520FF39}"/>
                  </a:ext>
                </a:extLst>
              </p:cNvPr>
              <p:cNvSpPr>
                <a:spLocks noChangeShapeType="1"/>
              </p:cNvSpPr>
              <p:nvPr/>
            </p:nvSpPr>
            <p:spPr bwMode="auto">
              <a:xfrm flipV="1">
                <a:off x="3288" y="1434"/>
                <a:ext cx="1134" cy="454"/>
              </a:xfrm>
              <a:prstGeom prst="line">
                <a:avLst/>
              </a:prstGeom>
              <a:noFill/>
              <a:ln w="2857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0056" name="Line 15">
              <a:extLst>
                <a:ext uri="{FF2B5EF4-FFF2-40B4-BE49-F238E27FC236}">
                  <a16:creationId xmlns:a16="http://schemas.microsoft.com/office/drawing/2014/main" id="{4538805A-C72E-6E2F-E469-567287D484AA}"/>
                </a:ext>
              </a:extLst>
            </p:cNvPr>
            <p:cNvSpPr>
              <a:spLocks noChangeShapeType="1"/>
            </p:cNvSpPr>
            <p:nvPr/>
          </p:nvSpPr>
          <p:spPr bwMode="auto">
            <a:xfrm flipV="1">
              <a:off x="1655" y="2795"/>
              <a:ext cx="227" cy="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0057" name="Line 16">
              <a:extLst>
                <a:ext uri="{FF2B5EF4-FFF2-40B4-BE49-F238E27FC236}">
                  <a16:creationId xmlns:a16="http://schemas.microsoft.com/office/drawing/2014/main" id="{9041B806-121B-6BB6-8318-F3BF69C20F9C}"/>
                </a:ext>
              </a:extLst>
            </p:cNvPr>
            <p:cNvSpPr>
              <a:spLocks noChangeShapeType="1"/>
            </p:cNvSpPr>
            <p:nvPr/>
          </p:nvSpPr>
          <p:spPr bwMode="auto">
            <a:xfrm flipH="1">
              <a:off x="2064" y="2568"/>
              <a:ext cx="227" cy="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0058" name="Text Box 17">
              <a:extLst>
                <a:ext uri="{FF2B5EF4-FFF2-40B4-BE49-F238E27FC236}">
                  <a16:creationId xmlns:a16="http://schemas.microsoft.com/office/drawing/2014/main" id="{E6CC1578-2D53-FCE6-789B-EEA461C608CE}"/>
                </a:ext>
              </a:extLst>
            </p:cNvPr>
            <p:cNvSpPr txBox="1">
              <a:spLocks noChangeArrowheads="1"/>
            </p:cNvSpPr>
            <p:nvPr/>
          </p:nvSpPr>
          <p:spPr bwMode="auto">
            <a:xfrm>
              <a:off x="1280" y="2886"/>
              <a:ext cx="41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tr-TR" altLang="en-US" sz="1800"/>
                <a:t>T&gt;0</a:t>
              </a:r>
              <a:endParaRPr lang="en-US" altLang="en-US" sz="1800"/>
            </a:p>
          </p:txBody>
        </p:sp>
        <p:sp>
          <p:nvSpPr>
            <p:cNvPr id="130059" name="Text Box 18">
              <a:extLst>
                <a:ext uri="{FF2B5EF4-FFF2-40B4-BE49-F238E27FC236}">
                  <a16:creationId xmlns:a16="http://schemas.microsoft.com/office/drawing/2014/main" id="{CAE18A66-D39E-FFA2-E869-CE5FA4E3E0DB}"/>
                </a:ext>
              </a:extLst>
            </p:cNvPr>
            <p:cNvSpPr txBox="1">
              <a:spLocks noChangeArrowheads="1"/>
            </p:cNvSpPr>
            <p:nvPr/>
          </p:nvSpPr>
          <p:spPr bwMode="auto">
            <a:xfrm>
              <a:off x="2245" y="2432"/>
              <a:ext cx="41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tr-TR" altLang="en-US" sz="1800"/>
                <a:t>T=0</a:t>
              </a:r>
              <a:endParaRPr lang="en-US" altLang="en-US" sz="1800"/>
            </a:p>
          </p:txBody>
        </p:sp>
        <p:sp>
          <p:nvSpPr>
            <p:cNvPr id="130060" name="Text Box 19">
              <a:extLst>
                <a:ext uri="{FF2B5EF4-FFF2-40B4-BE49-F238E27FC236}">
                  <a16:creationId xmlns:a16="http://schemas.microsoft.com/office/drawing/2014/main" id="{32F95244-91C4-9B7C-0548-1AD5F4CD13E5}"/>
                </a:ext>
              </a:extLst>
            </p:cNvPr>
            <p:cNvSpPr txBox="1">
              <a:spLocks noChangeArrowheads="1"/>
            </p:cNvSpPr>
            <p:nvPr/>
          </p:nvSpPr>
          <p:spPr bwMode="auto">
            <a:xfrm>
              <a:off x="418" y="1716"/>
              <a:ext cx="59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1800"/>
                <a:t>N</a:t>
              </a:r>
              <a:r>
                <a:rPr lang="tr-TR" altLang="en-US" sz="1800"/>
                <a:t>(E,T)</a:t>
              </a:r>
              <a:endParaRPr lang="en-US" altLang="en-US" sz="1800"/>
            </a:p>
          </p:txBody>
        </p:sp>
        <p:sp>
          <p:nvSpPr>
            <p:cNvPr id="130061" name="Text Box 20">
              <a:extLst>
                <a:ext uri="{FF2B5EF4-FFF2-40B4-BE49-F238E27FC236}">
                  <a16:creationId xmlns:a16="http://schemas.microsoft.com/office/drawing/2014/main" id="{59A86DBF-1200-7C21-A30B-E4108DE467F8}"/>
                </a:ext>
              </a:extLst>
            </p:cNvPr>
            <p:cNvSpPr txBox="1">
              <a:spLocks noChangeArrowheads="1"/>
            </p:cNvSpPr>
            <p:nvPr/>
          </p:nvSpPr>
          <p:spPr bwMode="auto">
            <a:xfrm>
              <a:off x="3127" y="3702"/>
              <a:ext cx="20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tr-TR" altLang="en-US" sz="1800"/>
                <a:t>E</a:t>
              </a:r>
              <a:endParaRPr lang="en-US" altLang="en-US" sz="1800"/>
            </a:p>
          </p:txBody>
        </p:sp>
        <p:sp>
          <p:nvSpPr>
            <p:cNvPr id="130062" name="Text Box 21">
              <a:extLst>
                <a:ext uri="{FF2B5EF4-FFF2-40B4-BE49-F238E27FC236}">
                  <a16:creationId xmlns:a16="http://schemas.microsoft.com/office/drawing/2014/main" id="{92C6D465-BF10-8821-E926-C2C415298590}"/>
                </a:ext>
              </a:extLst>
            </p:cNvPr>
            <p:cNvSpPr txBox="1">
              <a:spLocks noChangeArrowheads="1"/>
            </p:cNvSpPr>
            <p:nvPr/>
          </p:nvSpPr>
          <p:spPr bwMode="auto">
            <a:xfrm>
              <a:off x="2472" y="1842"/>
              <a:ext cx="42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tr-TR" altLang="en-US" sz="1800"/>
                <a:t>g(E)</a:t>
              </a:r>
              <a:endParaRPr lang="en-US" altLang="en-US" sz="1800"/>
            </a:p>
          </p:txBody>
        </p:sp>
        <p:sp>
          <p:nvSpPr>
            <p:cNvPr id="130063" name="Text Box 22">
              <a:extLst>
                <a:ext uri="{FF2B5EF4-FFF2-40B4-BE49-F238E27FC236}">
                  <a16:creationId xmlns:a16="http://schemas.microsoft.com/office/drawing/2014/main" id="{C77C9297-257F-9DE9-A3CC-42BA590E9BA9}"/>
                </a:ext>
              </a:extLst>
            </p:cNvPr>
            <p:cNvSpPr txBox="1">
              <a:spLocks noChangeArrowheads="1"/>
            </p:cNvSpPr>
            <p:nvPr/>
          </p:nvSpPr>
          <p:spPr bwMode="auto">
            <a:xfrm>
              <a:off x="1915" y="3848"/>
              <a:ext cx="26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tr-TR" altLang="en-US" sz="1800"/>
                <a:t>E</a:t>
              </a:r>
              <a:r>
                <a:rPr lang="tr-TR" altLang="en-US" sz="1800" baseline="-25000"/>
                <a:t>F</a:t>
              </a:r>
              <a:endParaRPr lang="en-US" altLang="en-US" sz="1800"/>
            </a:p>
          </p:txBody>
        </p:sp>
      </p:grpSp>
      <p:graphicFrame>
        <p:nvGraphicFramePr>
          <p:cNvPr id="130051" name="Object 30">
            <a:extLst>
              <a:ext uri="{FF2B5EF4-FFF2-40B4-BE49-F238E27FC236}">
                <a16:creationId xmlns:a16="http://schemas.microsoft.com/office/drawing/2014/main" id="{2EEA9583-92B5-8175-5B21-155006007C2A}"/>
              </a:ext>
            </a:extLst>
          </p:cNvPr>
          <p:cNvGraphicFramePr>
            <a:graphicFrameLocks noChangeAspect="1"/>
          </p:cNvGraphicFramePr>
          <p:nvPr/>
        </p:nvGraphicFramePr>
        <p:xfrm>
          <a:off x="2444750" y="1681163"/>
          <a:ext cx="4210050" cy="627062"/>
        </p:xfrm>
        <a:graphic>
          <a:graphicData uri="http://schemas.openxmlformats.org/presentationml/2006/ole">
            <mc:AlternateContent xmlns:mc="http://schemas.openxmlformats.org/markup-compatibility/2006">
              <mc:Choice xmlns:v="urn:schemas-microsoft-com:vml" Requires="v">
                <p:oleObj name="Equation" r:id="rId2" imgW="1536700" imgH="228600" progId="Equation.DSMT4">
                  <p:embed/>
                </p:oleObj>
              </mc:Choice>
              <mc:Fallback>
                <p:oleObj name="Equation" r:id="rId2" imgW="1536700" imgH="228600" progId="Equation.DSMT4">
                  <p:embed/>
                  <p:pic>
                    <p:nvPicPr>
                      <p:cNvPr id="130051" name="Object 30">
                        <a:extLst>
                          <a:ext uri="{FF2B5EF4-FFF2-40B4-BE49-F238E27FC236}">
                            <a16:creationId xmlns:a16="http://schemas.microsoft.com/office/drawing/2014/main" id="{2EEA9583-92B5-8175-5B21-155006007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0" y="1681163"/>
                        <a:ext cx="42100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useBgFill="1">
        <p:nvSpPr>
          <p:cNvPr id="130052" name="Rectangle 31">
            <a:extLst>
              <a:ext uri="{FF2B5EF4-FFF2-40B4-BE49-F238E27FC236}">
                <a16:creationId xmlns:a16="http://schemas.microsoft.com/office/drawing/2014/main" id="{A6058C5A-0510-3D1C-2C16-484E46BA9C61}"/>
              </a:ext>
            </a:extLst>
          </p:cNvPr>
          <p:cNvSpPr>
            <a:spLocks noChangeArrowheads="1"/>
          </p:cNvSpPr>
          <p:nvPr/>
        </p:nvSpPr>
        <p:spPr bwMode="auto">
          <a:xfrm>
            <a:off x="496888" y="246063"/>
            <a:ext cx="8280400" cy="139223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lnSpc>
                <a:spcPct val="90000"/>
              </a:lnSpc>
              <a:buFont typeface="Wingdings" panose="05000000000000000000" pitchFamily="2" charset="2"/>
              <a:buNone/>
            </a:pPr>
            <a:r>
              <a:rPr lang="en-GB" altLang="en-US"/>
              <a:t>The shaded area shows the change in distribution between absolute zero and a finite temperature.</a:t>
            </a:r>
          </a:p>
        </p:txBody>
      </p:sp>
      <p:sp useBgFill="1">
        <p:nvSpPr>
          <p:cNvPr id="24" name="Rectangle 3">
            <a:extLst>
              <a:ext uri="{FF2B5EF4-FFF2-40B4-BE49-F238E27FC236}">
                <a16:creationId xmlns:a16="http://schemas.microsoft.com/office/drawing/2014/main" id="{FA4D9246-7E71-609D-9266-3A5BF2F8AE2E}"/>
              </a:ext>
            </a:extLst>
          </p:cNvPr>
          <p:cNvSpPr txBox="1">
            <a:spLocks noChangeArrowheads="1"/>
          </p:cNvSpPr>
          <p:nvPr/>
        </p:nvSpPr>
        <p:spPr>
          <a:xfrm>
            <a:off x="4778375" y="2708275"/>
            <a:ext cx="4408488" cy="2260600"/>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lgn="ctr" eaLnBrk="1" hangingPunct="1">
              <a:buFont typeface="Wingdings" panose="05000000000000000000" pitchFamily="2" charset="2"/>
              <a:buNone/>
              <a:defRPr/>
            </a:pPr>
            <a:r>
              <a:rPr lang="en-GB" sz="2400" kern="0" dirty="0"/>
              <a:t>Fermi-Dirac distribution function is a symmetric function, meaning:</a:t>
            </a:r>
            <a:endParaRPr lang="en-US" sz="2400" kern="0" dirty="0"/>
          </a:p>
          <a:p>
            <a:pPr marL="0" indent="0" algn="ctr" eaLnBrk="1" hangingPunct="1">
              <a:buFont typeface="Wingdings" panose="05000000000000000000" pitchFamily="2" charset="2"/>
              <a:buNone/>
              <a:defRPr/>
            </a:pPr>
            <a:endParaRPr lang="en-GB" sz="2400" kern="0" dirty="0"/>
          </a:p>
          <a:p>
            <a:pPr marL="0" indent="0" algn="ctr" eaLnBrk="1" hangingPunct="1">
              <a:buFont typeface="Wingdings" panose="05000000000000000000" pitchFamily="2" charset="2"/>
              <a:buNone/>
              <a:defRPr/>
            </a:pPr>
            <a:r>
              <a:rPr lang="en-GB" sz="2400" kern="0" dirty="0"/>
              <a:t>At low  temperatures, the s</a:t>
            </a:r>
            <a:r>
              <a:rPr lang="tr-TR" sz="2400" kern="0" dirty="0"/>
              <a:t>a</a:t>
            </a:r>
            <a:r>
              <a:rPr lang="en-GB" sz="2400" kern="0" dirty="0"/>
              <a:t>me number of levels below E</a:t>
            </a:r>
            <a:r>
              <a:rPr lang="en-GB" sz="2400" kern="0" baseline="-25000" dirty="0"/>
              <a:t>F</a:t>
            </a:r>
            <a:r>
              <a:rPr lang="en-GB" sz="2400" kern="0" dirty="0"/>
              <a:t> is emptied and s</a:t>
            </a:r>
            <a:r>
              <a:rPr lang="tr-TR" sz="2400" kern="0" dirty="0"/>
              <a:t>a</a:t>
            </a:r>
            <a:r>
              <a:rPr lang="en-GB" sz="2400" kern="0" dirty="0"/>
              <a:t>me number of levels above E</a:t>
            </a:r>
            <a:r>
              <a:rPr lang="en-GB" sz="2400" kern="0" baseline="-25000" dirty="0"/>
              <a:t>F</a:t>
            </a:r>
            <a:r>
              <a:rPr lang="en-GB" sz="2400" kern="0" dirty="0"/>
              <a:t> are filled by electrons.</a:t>
            </a:r>
          </a:p>
        </p:txBody>
      </p:sp>
      <p:sp>
        <p:nvSpPr>
          <p:cNvPr id="130054" name="TextBox 1">
            <a:extLst>
              <a:ext uri="{FF2B5EF4-FFF2-40B4-BE49-F238E27FC236}">
                <a16:creationId xmlns:a16="http://schemas.microsoft.com/office/drawing/2014/main" id="{EC84CCD5-A0D9-2996-AC6D-B00006509CCE}"/>
              </a:ext>
            </a:extLst>
          </p:cNvPr>
          <p:cNvSpPr txBox="1">
            <a:spLocks noChangeArrowheads="1"/>
          </p:cNvSpPr>
          <p:nvPr/>
        </p:nvSpPr>
        <p:spPr bwMode="auto">
          <a:xfrm>
            <a:off x="2332038" y="1681163"/>
            <a:ext cx="381000" cy="522287"/>
          </a:xfrm>
          <a:prstGeom prst="rect">
            <a:avLst/>
          </a:prstGeom>
          <a:solidFill>
            <a:srgbClr val="FF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a:t>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D68F89E6-FED0-F5D2-184F-B4B97839FB0A}"/>
              </a:ext>
            </a:extLst>
          </p:cNvPr>
          <p:cNvSpPr>
            <a:spLocks noGrp="1" noChangeArrowheads="1"/>
          </p:cNvSpPr>
          <p:nvPr>
            <p:ph type="title" idx="4294967295"/>
          </p:nvPr>
        </p:nvSpPr>
        <p:spPr>
          <a:xfrm>
            <a:off x="439738" y="44450"/>
            <a:ext cx="8748712" cy="1139825"/>
          </a:xfrm>
        </p:spPr>
        <p:txBody>
          <a:bodyPr/>
          <a:lstStyle/>
          <a:p>
            <a:pPr eaLnBrk="1" hangingPunct="1"/>
            <a:r>
              <a:rPr lang="en-GB" altLang="en-US"/>
              <a:t>Heat capacity of the free electron gas</a:t>
            </a:r>
          </a:p>
        </p:txBody>
      </p:sp>
      <p:sp>
        <p:nvSpPr>
          <p:cNvPr id="24579" name="Rectangle 3">
            <a:extLst>
              <a:ext uri="{FF2B5EF4-FFF2-40B4-BE49-F238E27FC236}">
                <a16:creationId xmlns:a16="http://schemas.microsoft.com/office/drawing/2014/main" id="{B014FBDC-04B0-32D1-A17A-03A45B3CE646}"/>
              </a:ext>
            </a:extLst>
          </p:cNvPr>
          <p:cNvSpPr>
            <a:spLocks noGrp="1" noChangeArrowheads="1"/>
          </p:cNvSpPr>
          <p:nvPr>
            <p:ph type="body" idx="4294967295"/>
          </p:nvPr>
        </p:nvSpPr>
        <p:spPr>
          <a:xfrm>
            <a:off x="5014913" y="3681413"/>
            <a:ext cx="2541587" cy="1973262"/>
          </a:xfrm>
        </p:spPr>
        <p:txBody>
          <a:bodyPr/>
          <a:lstStyle/>
          <a:p>
            <a:pPr algn="just" eaLnBrk="1" hangingPunct="1"/>
            <a:r>
              <a:rPr lang="en-GB" altLang="en-US" sz="2400"/>
              <a:t>Take du/dT</a:t>
            </a:r>
          </a:p>
        </p:txBody>
      </p:sp>
      <p:pic>
        <p:nvPicPr>
          <p:cNvPr id="24583" name="Picture 24">
            <a:extLst>
              <a:ext uri="{FF2B5EF4-FFF2-40B4-BE49-F238E27FC236}">
                <a16:creationId xmlns:a16="http://schemas.microsoft.com/office/drawing/2014/main" id="{84DBEC9E-E39A-524D-C29C-F1CFE2192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3435350"/>
            <a:ext cx="2786063"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2">
            <a:extLst>
              <a:ext uri="{FF2B5EF4-FFF2-40B4-BE49-F238E27FC236}">
                <a16:creationId xmlns:a16="http://schemas.microsoft.com/office/drawing/2014/main" id="{96786E05-AF71-2498-A42A-910A39BD7112}"/>
              </a:ext>
            </a:extLst>
          </p:cNvPr>
          <p:cNvSpPr>
            <a:spLocks noChangeArrowheads="1"/>
          </p:cNvSpPr>
          <p:nvPr/>
        </p:nvSpPr>
        <p:spPr bwMode="auto">
          <a:xfrm>
            <a:off x="4175125" y="4306888"/>
            <a:ext cx="4479925"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marL="0" lvl="1" algn="just" eaLnBrk="1" hangingPunct="1">
              <a:buFontTx/>
              <a:buNone/>
            </a:pPr>
            <a:r>
              <a:rPr lang="en-US" altLang="en-US" sz="3200">
                <a:latin typeface="Times New Roman" panose="02020603050405020304" pitchFamily="18" charset="0"/>
              </a:rPr>
              <a:t>For an exact calculation:</a:t>
            </a:r>
          </a:p>
        </p:txBody>
      </p:sp>
      <p:pic>
        <p:nvPicPr>
          <p:cNvPr id="10" name="Picture 9">
            <a:extLst>
              <a:ext uri="{FF2B5EF4-FFF2-40B4-BE49-F238E27FC236}">
                <a16:creationId xmlns:a16="http://schemas.microsoft.com/office/drawing/2014/main" id="{8864B494-541A-289E-75EA-4257C5249B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0288" y="4962525"/>
            <a:ext cx="314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9" name="Picture 1">
            <a:extLst>
              <a:ext uri="{FF2B5EF4-FFF2-40B4-BE49-F238E27FC236}">
                <a16:creationId xmlns:a16="http://schemas.microsoft.com/office/drawing/2014/main" id="{E63365C7-997A-3623-E7FD-4BC96C5411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0888" y="5867400"/>
            <a:ext cx="3771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2FECA237-5CC5-E2DC-7751-D2789F20DD13}"/>
              </a:ext>
            </a:extLst>
          </p:cNvPr>
          <p:cNvSpPr>
            <a:spLocks noGrp="1" noChangeArrowheads="1"/>
          </p:cNvSpPr>
          <p:nvPr>
            <p:ph type="title" idx="4294967295"/>
          </p:nvPr>
        </p:nvSpPr>
        <p:spPr>
          <a:xfrm>
            <a:off x="439738" y="44450"/>
            <a:ext cx="8748712" cy="1139825"/>
          </a:xfrm>
        </p:spPr>
        <p:txBody>
          <a:bodyPr/>
          <a:lstStyle/>
          <a:p>
            <a:pPr eaLnBrk="1" hangingPunct="1"/>
            <a:r>
              <a:rPr lang="en-GB" altLang="en-US"/>
              <a:t>Heat capacity of the free electron gas</a:t>
            </a:r>
          </a:p>
        </p:txBody>
      </p:sp>
      <p:sp>
        <p:nvSpPr>
          <p:cNvPr id="24579" name="Rectangle 3">
            <a:extLst>
              <a:ext uri="{FF2B5EF4-FFF2-40B4-BE49-F238E27FC236}">
                <a16:creationId xmlns:a16="http://schemas.microsoft.com/office/drawing/2014/main" id="{73AD9358-D9F7-57D4-DD88-B3128BD67A4E}"/>
              </a:ext>
            </a:extLst>
          </p:cNvPr>
          <p:cNvSpPr>
            <a:spLocks noGrp="1" noChangeArrowheads="1"/>
          </p:cNvSpPr>
          <p:nvPr>
            <p:ph type="body" idx="4294967295"/>
          </p:nvPr>
        </p:nvSpPr>
        <p:spPr>
          <a:xfrm>
            <a:off x="446088" y="1428750"/>
            <a:ext cx="8229600" cy="1973263"/>
          </a:xfrm>
        </p:spPr>
        <p:txBody>
          <a:bodyPr/>
          <a:lstStyle/>
          <a:p>
            <a:pPr algn="just" eaLnBrk="1" hangingPunct="1"/>
            <a:r>
              <a:rPr lang="en-GB" altLang="en-US" sz="2400" dirty="0"/>
              <a:t>From the diagram of N(E,T) the change in the distribution of electrons can be resembled into triangles of height </a:t>
            </a:r>
            <a:r>
              <a:rPr lang="en-GB" altLang="en-US" sz="2400" dirty="0">
                <a:solidFill>
                  <a:srgbClr val="FF0000"/>
                </a:solidFill>
              </a:rPr>
              <a:t>½ g(E</a:t>
            </a:r>
            <a:r>
              <a:rPr lang="en-GB" altLang="en-US" sz="2400" baseline="-25000" dirty="0">
                <a:solidFill>
                  <a:srgbClr val="FF0000"/>
                </a:solidFill>
              </a:rPr>
              <a:t>F</a:t>
            </a:r>
            <a:r>
              <a:rPr lang="en-GB" altLang="en-US" sz="2400" dirty="0">
                <a:solidFill>
                  <a:srgbClr val="FF0000"/>
                </a:solidFill>
              </a:rPr>
              <a:t>) </a:t>
            </a:r>
            <a:r>
              <a:rPr lang="en-GB" altLang="en-US" sz="2400" dirty="0"/>
              <a:t>and a base of </a:t>
            </a:r>
            <a:r>
              <a:rPr lang="en-GB" altLang="en-US" sz="2400" dirty="0">
                <a:solidFill>
                  <a:srgbClr val="FF0000"/>
                </a:solidFill>
              </a:rPr>
              <a:t>2k</a:t>
            </a:r>
            <a:r>
              <a:rPr lang="en-GB" altLang="en-US" sz="2400" baseline="-25000" dirty="0">
                <a:solidFill>
                  <a:srgbClr val="FF0000"/>
                </a:solidFill>
              </a:rPr>
              <a:t>B</a:t>
            </a:r>
            <a:r>
              <a:rPr lang="en-GB" altLang="en-US" sz="2400" dirty="0">
                <a:solidFill>
                  <a:srgbClr val="FF0000"/>
                </a:solidFill>
              </a:rPr>
              <a:t>T</a:t>
            </a:r>
            <a:r>
              <a:rPr lang="en-GB" altLang="en-US" sz="2400" dirty="0"/>
              <a:t> so the area gives that ½ g(E</a:t>
            </a:r>
            <a:r>
              <a:rPr lang="en-GB" altLang="en-US" sz="2400" baseline="-25000" dirty="0"/>
              <a:t>F</a:t>
            </a:r>
            <a:r>
              <a:rPr lang="en-GB" altLang="en-US" sz="2400" dirty="0"/>
              <a:t>)</a:t>
            </a:r>
            <a:r>
              <a:rPr lang="en-GB" altLang="en-US" sz="2400" dirty="0" err="1"/>
              <a:t>k</a:t>
            </a:r>
            <a:r>
              <a:rPr lang="en-GB" altLang="en-US" sz="2400" baseline="-25000" dirty="0" err="1"/>
              <a:t>B</a:t>
            </a:r>
            <a:r>
              <a:rPr lang="en-GB" altLang="en-US" sz="2400" dirty="0" err="1"/>
              <a:t>T</a:t>
            </a:r>
            <a:r>
              <a:rPr lang="en-GB" altLang="en-US" sz="2400" dirty="0"/>
              <a:t>  electrons </a:t>
            </a:r>
            <a:r>
              <a:rPr lang="en-GB" altLang="en-US" sz="2400" dirty="0">
                <a:solidFill>
                  <a:srgbClr val="FF0000"/>
                </a:solidFill>
              </a:rPr>
              <a:t>increased their energy by </a:t>
            </a:r>
            <a:r>
              <a:rPr lang="en-GB" altLang="en-US" sz="2400" dirty="0" err="1">
                <a:solidFill>
                  <a:srgbClr val="FF0000"/>
                </a:solidFill>
              </a:rPr>
              <a:t>k</a:t>
            </a:r>
            <a:r>
              <a:rPr lang="en-GB" altLang="en-US" sz="2400" baseline="-25000" dirty="0" err="1">
                <a:solidFill>
                  <a:srgbClr val="FF0000"/>
                </a:solidFill>
              </a:rPr>
              <a:t>B</a:t>
            </a:r>
            <a:r>
              <a:rPr lang="en-GB" altLang="en-US" sz="2400" dirty="0" err="1">
                <a:solidFill>
                  <a:srgbClr val="FF0000"/>
                </a:solidFill>
              </a:rPr>
              <a:t>T</a:t>
            </a:r>
            <a:r>
              <a:rPr lang="en-GB" altLang="en-US" sz="2400" dirty="0"/>
              <a:t>.</a:t>
            </a:r>
          </a:p>
        </p:txBody>
      </p:sp>
      <p:pic>
        <p:nvPicPr>
          <p:cNvPr id="24583" name="Picture 24">
            <a:extLst>
              <a:ext uri="{FF2B5EF4-FFF2-40B4-BE49-F238E27FC236}">
                <a16:creationId xmlns:a16="http://schemas.microsoft.com/office/drawing/2014/main" id="{3791FFDF-179D-5049-9715-517BD07AA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3435350"/>
            <a:ext cx="2786063"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2">
            <a:extLst>
              <a:ext uri="{FF2B5EF4-FFF2-40B4-BE49-F238E27FC236}">
                <a16:creationId xmlns:a16="http://schemas.microsoft.com/office/drawing/2014/main" id="{7345E2C7-74F2-D567-BA2E-61F3ADA6C1E7}"/>
              </a:ext>
            </a:extLst>
          </p:cNvPr>
          <p:cNvSpPr>
            <a:spLocks noChangeArrowheads="1"/>
          </p:cNvSpPr>
          <p:nvPr/>
        </p:nvSpPr>
        <p:spPr bwMode="auto">
          <a:xfrm>
            <a:off x="4840288" y="4619625"/>
            <a:ext cx="3546475"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marL="0" lvl="1" algn="just" eaLnBrk="1" hangingPunct="1">
              <a:buFontTx/>
              <a:buNone/>
            </a:pPr>
            <a:r>
              <a:rPr lang="en-US" altLang="en-US" sz="2200">
                <a:latin typeface="Times New Roman" panose="02020603050405020304" pitchFamily="18" charset="0"/>
              </a:rPr>
              <a:t>For an exact calculation:</a:t>
            </a:r>
          </a:p>
        </p:txBody>
      </p:sp>
      <p:pic>
        <p:nvPicPr>
          <p:cNvPr id="10" name="Picture 9">
            <a:extLst>
              <a:ext uri="{FF2B5EF4-FFF2-40B4-BE49-F238E27FC236}">
                <a16:creationId xmlns:a16="http://schemas.microsoft.com/office/drawing/2014/main" id="{98C4FEDD-7869-9C6A-EB85-AB3B455511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0288" y="4962525"/>
            <a:ext cx="314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3" name="Picture 1">
            <a:extLst>
              <a:ext uri="{FF2B5EF4-FFF2-40B4-BE49-F238E27FC236}">
                <a16:creationId xmlns:a16="http://schemas.microsoft.com/office/drawing/2014/main" id="{47FB1286-4DCF-4163-6997-E62CCEA632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0888" y="5867400"/>
            <a:ext cx="3771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a:extLst>
              <a:ext uri="{FF2B5EF4-FFF2-40B4-BE49-F238E27FC236}">
                <a16:creationId xmlns:a16="http://schemas.microsoft.com/office/drawing/2014/main" id="{86D3C758-0306-852A-3F7D-83DC80DD0DE3}"/>
              </a:ext>
            </a:extLst>
          </p:cNvPr>
          <p:cNvSpPr txBox="1">
            <a:spLocks noChangeArrowheads="1"/>
          </p:cNvSpPr>
          <p:nvPr/>
        </p:nvSpPr>
        <p:spPr bwMode="auto">
          <a:xfrm>
            <a:off x="7996238" y="5457825"/>
            <a:ext cx="1438275" cy="1973263"/>
          </a:xfrm>
          <a:prstGeom prst="rect">
            <a:avLst/>
          </a:prstGeom>
          <a:noFill/>
          <a:ln>
            <a:noFill/>
          </a:ln>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lgn="ctr" eaLnBrk="1" hangingPunct="1">
              <a:buFont typeface="Wingdings" panose="05000000000000000000" pitchFamily="2" charset="2"/>
              <a:buNone/>
              <a:defRPr/>
            </a:pPr>
            <a:r>
              <a:rPr lang="en-GB" altLang="en-US" sz="1800" kern="0" dirty="0"/>
              <a:t>Take du/dT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9" grpId="0"/>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8CB1E18C-BACC-2BD1-7308-5D6B9A6E8B99}"/>
              </a:ext>
            </a:extLst>
          </p:cNvPr>
          <p:cNvSpPr>
            <a:spLocks noGrp="1" noChangeArrowheads="1"/>
          </p:cNvSpPr>
          <p:nvPr>
            <p:ph type="title" idx="4294967295"/>
          </p:nvPr>
        </p:nvSpPr>
        <p:spPr>
          <a:xfrm>
            <a:off x="439738" y="44450"/>
            <a:ext cx="8748712" cy="1139825"/>
          </a:xfrm>
        </p:spPr>
        <p:txBody>
          <a:bodyPr/>
          <a:lstStyle/>
          <a:p>
            <a:pPr eaLnBrk="1" hangingPunct="1"/>
            <a:r>
              <a:rPr lang="en-GB" altLang="en-US"/>
              <a:t>Heat capacity of the free electron gas</a:t>
            </a:r>
          </a:p>
        </p:txBody>
      </p:sp>
      <p:sp>
        <p:nvSpPr>
          <p:cNvPr id="24579" name="Rectangle 3">
            <a:extLst>
              <a:ext uri="{FF2B5EF4-FFF2-40B4-BE49-F238E27FC236}">
                <a16:creationId xmlns:a16="http://schemas.microsoft.com/office/drawing/2014/main" id="{A334F2EE-BFA0-57BF-CF65-2FFB21981DA7}"/>
              </a:ext>
            </a:extLst>
          </p:cNvPr>
          <p:cNvSpPr>
            <a:spLocks noGrp="1" noChangeArrowheads="1"/>
          </p:cNvSpPr>
          <p:nvPr>
            <p:ph type="body" idx="4294967295"/>
          </p:nvPr>
        </p:nvSpPr>
        <p:spPr>
          <a:xfrm>
            <a:off x="446088" y="1428750"/>
            <a:ext cx="8229600" cy="1973263"/>
          </a:xfrm>
        </p:spPr>
        <p:txBody>
          <a:bodyPr/>
          <a:lstStyle/>
          <a:p>
            <a:pPr algn="just" eaLnBrk="1" hangingPunct="1"/>
            <a:r>
              <a:rPr lang="en-GB" altLang="en-US" sz="2400" dirty="0"/>
              <a:t>From the diagram of N(E,T) the change in the distribution of electrons can be resembled into triangles of height </a:t>
            </a:r>
            <a:r>
              <a:rPr lang="en-GB" altLang="en-US" sz="2400" dirty="0">
                <a:solidFill>
                  <a:srgbClr val="FF0000"/>
                </a:solidFill>
              </a:rPr>
              <a:t>½ g(E</a:t>
            </a:r>
            <a:r>
              <a:rPr lang="en-GB" altLang="en-US" sz="2400" baseline="-25000" dirty="0">
                <a:solidFill>
                  <a:srgbClr val="FF0000"/>
                </a:solidFill>
              </a:rPr>
              <a:t>F</a:t>
            </a:r>
            <a:r>
              <a:rPr lang="en-GB" altLang="en-US" sz="2400" dirty="0">
                <a:solidFill>
                  <a:srgbClr val="FF0000"/>
                </a:solidFill>
              </a:rPr>
              <a:t>) </a:t>
            </a:r>
            <a:r>
              <a:rPr lang="en-GB" altLang="en-US" sz="2400" dirty="0"/>
              <a:t>and a base of </a:t>
            </a:r>
            <a:r>
              <a:rPr lang="en-GB" altLang="en-US" sz="2400" dirty="0">
                <a:solidFill>
                  <a:srgbClr val="FF0000"/>
                </a:solidFill>
              </a:rPr>
              <a:t>2k</a:t>
            </a:r>
            <a:r>
              <a:rPr lang="en-GB" altLang="en-US" sz="2400" baseline="-25000" dirty="0">
                <a:solidFill>
                  <a:srgbClr val="FF0000"/>
                </a:solidFill>
              </a:rPr>
              <a:t>B</a:t>
            </a:r>
            <a:r>
              <a:rPr lang="en-GB" altLang="en-US" sz="2400" dirty="0">
                <a:solidFill>
                  <a:srgbClr val="FF0000"/>
                </a:solidFill>
              </a:rPr>
              <a:t>T</a:t>
            </a:r>
            <a:r>
              <a:rPr lang="en-GB" altLang="en-US" sz="2400" dirty="0"/>
              <a:t> so the area gives that ½ g(E</a:t>
            </a:r>
            <a:r>
              <a:rPr lang="en-GB" altLang="en-US" sz="2400" baseline="-25000" dirty="0"/>
              <a:t>F</a:t>
            </a:r>
            <a:r>
              <a:rPr lang="en-GB" altLang="en-US" sz="2400" dirty="0"/>
              <a:t>)</a:t>
            </a:r>
            <a:r>
              <a:rPr lang="en-GB" altLang="en-US" sz="2400" dirty="0" err="1"/>
              <a:t>k</a:t>
            </a:r>
            <a:r>
              <a:rPr lang="en-GB" altLang="en-US" sz="2400" baseline="-25000" dirty="0" err="1"/>
              <a:t>B</a:t>
            </a:r>
            <a:r>
              <a:rPr lang="en-GB" altLang="en-US" sz="2400" dirty="0" err="1"/>
              <a:t>T</a:t>
            </a:r>
            <a:r>
              <a:rPr lang="en-GB" altLang="en-US" sz="2400" dirty="0"/>
              <a:t>  electrons </a:t>
            </a:r>
            <a:r>
              <a:rPr lang="en-GB" altLang="en-US" sz="2400" dirty="0">
                <a:solidFill>
                  <a:srgbClr val="FF0000"/>
                </a:solidFill>
              </a:rPr>
              <a:t>increased their energy by </a:t>
            </a:r>
            <a:r>
              <a:rPr lang="en-GB" altLang="en-US" sz="2400" dirty="0" err="1">
                <a:solidFill>
                  <a:srgbClr val="FF0000"/>
                </a:solidFill>
              </a:rPr>
              <a:t>k</a:t>
            </a:r>
            <a:r>
              <a:rPr lang="en-GB" altLang="en-US" sz="2400" baseline="-25000" dirty="0" err="1">
                <a:solidFill>
                  <a:srgbClr val="FF0000"/>
                </a:solidFill>
              </a:rPr>
              <a:t>B</a:t>
            </a:r>
            <a:r>
              <a:rPr lang="en-GB" altLang="en-US" sz="2400" dirty="0" err="1">
                <a:solidFill>
                  <a:srgbClr val="FF0000"/>
                </a:solidFill>
              </a:rPr>
              <a:t>T</a:t>
            </a:r>
            <a:r>
              <a:rPr lang="en-GB" altLang="en-US" sz="2400" dirty="0"/>
              <a:t>.</a:t>
            </a:r>
          </a:p>
        </p:txBody>
      </p:sp>
      <p:graphicFrame>
        <p:nvGraphicFramePr>
          <p:cNvPr id="35844" name="Object 23">
            <a:extLst>
              <a:ext uri="{FF2B5EF4-FFF2-40B4-BE49-F238E27FC236}">
                <a16:creationId xmlns:a16="http://schemas.microsoft.com/office/drawing/2014/main" id="{9660BACD-5120-F3BD-7DC0-9A352D360A0D}"/>
              </a:ext>
            </a:extLst>
          </p:cNvPr>
          <p:cNvGraphicFramePr>
            <a:graphicFrameLocks noChangeAspect="1"/>
          </p:cNvGraphicFramePr>
          <p:nvPr/>
        </p:nvGraphicFramePr>
        <p:xfrm>
          <a:off x="4227513" y="3860800"/>
          <a:ext cx="3889375" cy="838200"/>
        </p:xfrm>
        <a:graphic>
          <a:graphicData uri="http://schemas.openxmlformats.org/presentationml/2006/ole">
            <mc:AlternateContent xmlns:mc="http://schemas.openxmlformats.org/markup-compatibility/2006">
              <mc:Choice xmlns:v="urn:schemas-microsoft-com:vml" Requires="v">
                <p:oleObj name="Equation" r:id="rId2" imgW="1828800" imgH="393700" progId="Equation.DSMT4">
                  <p:embed/>
                </p:oleObj>
              </mc:Choice>
              <mc:Fallback>
                <p:oleObj name="Equation" r:id="rId2" imgW="1828800" imgH="393700" progId="Equation.DSMT4">
                  <p:embed/>
                  <p:pic>
                    <p:nvPicPr>
                      <p:cNvPr id="35844" name="Object 23">
                        <a:extLst>
                          <a:ext uri="{FF2B5EF4-FFF2-40B4-BE49-F238E27FC236}">
                            <a16:creationId xmlns:a16="http://schemas.microsoft.com/office/drawing/2014/main" id="{9660BACD-5120-F3BD-7DC0-9A352D360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513" y="3860800"/>
                        <a:ext cx="3889375"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5" name="Rectangle 24">
            <a:extLst>
              <a:ext uri="{FF2B5EF4-FFF2-40B4-BE49-F238E27FC236}">
                <a16:creationId xmlns:a16="http://schemas.microsoft.com/office/drawing/2014/main" id="{17B2E8F7-18B4-EA0D-A42A-F6CB2EF34F6B}"/>
              </a:ext>
            </a:extLst>
          </p:cNvPr>
          <p:cNvSpPr>
            <a:spLocks noChangeArrowheads="1"/>
          </p:cNvSpPr>
          <p:nvPr/>
        </p:nvSpPr>
        <p:spPr bwMode="auto">
          <a:xfrm>
            <a:off x="5797550" y="4076700"/>
            <a:ext cx="37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1800">
                <a:latin typeface="Times New Roman" panose="02020603050405020304" pitchFamily="18" charset="0"/>
              </a:rPr>
              <a:t>~</a:t>
            </a:r>
          </a:p>
        </p:txBody>
      </p:sp>
      <p:pic>
        <p:nvPicPr>
          <p:cNvPr id="24583" name="Picture 24">
            <a:extLst>
              <a:ext uri="{FF2B5EF4-FFF2-40B4-BE49-F238E27FC236}">
                <a16:creationId xmlns:a16="http://schemas.microsoft.com/office/drawing/2014/main" id="{1859D3F6-7987-D511-6460-3261DD2DF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3435350"/>
            <a:ext cx="2786063"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2">
            <a:extLst>
              <a:ext uri="{FF2B5EF4-FFF2-40B4-BE49-F238E27FC236}">
                <a16:creationId xmlns:a16="http://schemas.microsoft.com/office/drawing/2014/main" id="{368680BD-46F6-A6F6-2037-C3BEF958E110}"/>
              </a:ext>
            </a:extLst>
          </p:cNvPr>
          <p:cNvSpPr>
            <a:spLocks noChangeArrowheads="1"/>
          </p:cNvSpPr>
          <p:nvPr/>
        </p:nvSpPr>
        <p:spPr bwMode="auto">
          <a:xfrm>
            <a:off x="1476375" y="3538538"/>
            <a:ext cx="7180263"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lvl="1" algn="just" eaLnBrk="1" hangingPunct="1">
              <a:buFontTx/>
              <a:buNone/>
            </a:pPr>
            <a:r>
              <a:rPr lang="tr-TR" altLang="en-US" sz="2200" dirty="0">
                <a:latin typeface="Times New Roman" panose="02020603050405020304" pitchFamily="18" charset="0"/>
              </a:rPr>
              <a:t>The difference in thermal energy from the value at T=0</a:t>
            </a:r>
            <a:r>
              <a:rPr lang="en-US" altLang="en-US" sz="2200" dirty="0">
                <a:latin typeface="Times New Roman" panose="02020603050405020304" pitchFamily="18" charset="0"/>
              </a:rPr>
              <a:t>°</a:t>
            </a:r>
            <a:r>
              <a:rPr lang="tr-TR" altLang="en-US" sz="2200" dirty="0">
                <a:latin typeface="Times New Roman" panose="02020603050405020304" pitchFamily="18" charset="0"/>
              </a:rPr>
              <a:t>K</a:t>
            </a:r>
            <a:endParaRPr lang="en-US" altLang="en-US" sz="2200" dirty="0">
              <a:latin typeface="Times New Roman" panose="02020603050405020304" pitchFamily="18" charset="0"/>
            </a:endParaRPr>
          </a:p>
        </p:txBody>
      </p:sp>
      <p:sp>
        <p:nvSpPr>
          <p:cNvPr id="9" name="Rectangle 22">
            <a:extLst>
              <a:ext uri="{FF2B5EF4-FFF2-40B4-BE49-F238E27FC236}">
                <a16:creationId xmlns:a16="http://schemas.microsoft.com/office/drawing/2014/main" id="{9E203E9D-CCA5-19B3-418A-1D44E2D22149}"/>
              </a:ext>
            </a:extLst>
          </p:cNvPr>
          <p:cNvSpPr>
            <a:spLocks noChangeArrowheads="1"/>
          </p:cNvSpPr>
          <p:nvPr/>
        </p:nvSpPr>
        <p:spPr bwMode="auto">
          <a:xfrm>
            <a:off x="4840288" y="4619625"/>
            <a:ext cx="3546475"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marL="0" lvl="1" algn="just" eaLnBrk="1" hangingPunct="1">
              <a:buFontTx/>
              <a:buNone/>
            </a:pPr>
            <a:r>
              <a:rPr lang="en-US" altLang="en-US" sz="2200">
                <a:latin typeface="Times New Roman" panose="02020603050405020304" pitchFamily="18" charset="0"/>
              </a:rPr>
              <a:t>For an exact calculation:</a:t>
            </a:r>
          </a:p>
        </p:txBody>
      </p:sp>
      <p:pic>
        <p:nvPicPr>
          <p:cNvPr id="10" name="Picture 9">
            <a:extLst>
              <a:ext uri="{FF2B5EF4-FFF2-40B4-BE49-F238E27FC236}">
                <a16:creationId xmlns:a16="http://schemas.microsoft.com/office/drawing/2014/main" id="{9ACB92F4-A3A5-46A7-B452-87EC36556CC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40288" y="4962525"/>
            <a:ext cx="314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0" name="Picture 1">
            <a:extLst>
              <a:ext uri="{FF2B5EF4-FFF2-40B4-BE49-F238E27FC236}">
                <a16:creationId xmlns:a16="http://schemas.microsoft.com/office/drawing/2014/main" id="{4E378D56-F5CF-13B5-9AD9-7DD09FFA5E3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60888" y="5867400"/>
            <a:ext cx="3771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35845" grpId="0"/>
      <p:bldP spid="24580"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842" name="Rectangle 3"/>
          <p:cNvSpPr>
            <a:spLocks noGrp="1" noChangeArrowheads="1"/>
          </p:cNvSpPr>
          <p:nvPr>
            <p:ph type="body" idx="4294967295"/>
          </p:nvPr>
        </p:nvSpPr>
        <p:spPr>
          <a:xfrm>
            <a:off x="539750" y="411163"/>
            <a:ext cx="8229600" cy="4530725"/>
          </a:xfrm>
        </p:spPr>
        <p:txBody>
          <a:bodyPr/>
          <a:lstStyle/>
          <a:p>
            <a:pPr eaLnBrk="1" hangingPunct="1"/>
            <a:r>
              <a:rPr lang="en-GB" dirty="0"/>
              <a:t>Differentiating                                with respect to T gives the heat capacity,</a:t>
            </a:r>
          </a:p>
        </p:txBody>
      </p:sp>
      <p:graphicFrame>
        <p:nvGraphicFramePr>
          <p:cNvPr id="35843" name="Object 4"/>
          <p:cNvGraphicFramePr>
            <a:graphicFrameLocks noChangeAspect="1"/>
          </p:cNvGraphicFramePr>
          <p:nvPr>
            <p:extLst>
              <p:ext uri="{D42A27DB-BD31-4B8C-83A1-F6EECF244321}">
                <p14:modId xmlns:p14="http://schemas.microsoft.com/office/powerpoint/2010/main" val="1059350921"/>
              </p:ext>
            </p:extLst>
          </p:nvPr>
        </p:nvGraphicFramePr>
        <p:xfrm>
          <a:off x="971550" y="1700808"/>
          <a:ext cx="3133725" cy="898525"/>
        </p:xfrm>
        <a:graphic>
          <a:graphicData uri="http://schemas.openxmlformats.org/presentationml/2006/ole">
            <mc:AlternateContent xmlns:mc="http://schemas.openxmlformats.org/markup-compatibility/2006">
              <mc:Choice xmlns:v="urn:schemas-microsoft-com:vml" Requires="v">
                <p:oleObj name="Equation" r:id="rId3" imgW="1371600" imgH="393700" progId="Equation.DSMT4">
                  <p:embed/>
                </p:oleObj>
              </mc:Choice>
              <mc:Fallback>
                <p:oleObj name="Equation" r:id="rId3" imgW="1371600" imgH="393700" progId="Equation.DSMT4">
                  <p:embed/>
                  <p:pic>
                    <p:nvPicPr>
                      <p:cNvPr id="35843"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700808"/>
                        <a:ext cx="3133725" cy="898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59" name="Object 5"/>
          <p:cNvGraphicFramePr>
            <a:graphicFrameLocks noChangeAspect="1"/>
          </p:cNvGraphicFramePr>
          <p:nvPr>
            <p:extLst>
              <p:ext uri="{D42A27DB-BD31-4B8C-83A1-F6EECF244321}">
                <p14:modId xmlns:p14="http://schemas.microsoft.com/office/powerpoint/2010/main" val="2819171837"/>
              </p:ext>
            </p:extLst>
          </p:nvPr>
        </p:nvGraphicFramePr>
        <p:xfrm>
          <a:off x="860425" y="2769196"/>
          <a:ext cx="3103563" cy="1749425"/>
        </p:xfrm>
        <a:graphic>
          <a:graphicData uri="http://schemas.openxmlformats.org/presentationml/2006/ole">
            <mc:AlternateContent xmlns:mc="http://schemas.openxmlformats.org/markup-compatibility/2006">
              <mc:Choice xmlns:v="urn:schemas-microsoft-com:vml" Requires="v">
                <p:oleObj name="Equation" r:id="rId5" imgW="1485900" imgH="838200" progId="Equation.DSMT4">
                  <p:embed/>
                </p:oleObj>
              </mc:Choice>
              <mc:Fallback>
                <p:oleObj name="Equation" r:id="rId5" imgW="1485900" imgH="838200" progId="Equation.DSMT4">
                  <p:embed/>
                  <p:pic>
                    <p:nvPicPr>
                      <p:cNvPr id="1945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425" y="2769196"/>
                        <a:ext cx="3103563" cy="174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0" name="Object 6"/>
          <p:cNvGraphicFramePr>
            <a:graphicFrameLocks noChangeAspect="1"/>
          </p:cNvGraphicFramePr>
          <p:nvPr>
            <p:extLst>
              <p:ext uri="{D42A27DB-BD31-4B8C-83A1-F6EECF244321}">
                <p14:modId xmlns:p14="http://schemas.microsoft.com/office/powerpoint/2010/main" val="321471104"/>
              </p:ext>
            </p:extLst>
          </p:nvPr>
        </p:nvGraphicFramePr>
        <p:xfrm>
          <a:off x="896938" y="4701183"/>
          <a:ext cx="4381500" cy="985838"/>
        </p:xfrm>
        <a:graphic>
          <a:graphicData uri="http://schemas.openxmlformats.org/presentationml/2006/ole">
            <mc:AlternateContent xmlns:mc="http://schemas.openxmlformats.org/markup-compatibility/2006">
              <mc:Choice xmlns:v="urn:schemas-microsoft-com:vml" Requires="v">
                <p:oleObj name="Equation" r:id="rId7" imgW="1917700" imgH="431800" progId="Equation.DSMT4">
                  <p:embed/>
                </p:oleObj>
              </mc:Choice>
              <mc:Fallback>
                <p:oleObj name="Equation" r:id="rId7" imgW="1917700" imgH="431800" progId="Equation.DSMT4">
                  <p:embed/>
                  <p:pic>
                    <p:nvPicPr>
                      <p:cNvPr id="1946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938" y="4701183"/>
                        <a:ext cx="4381500" cy="985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4631" name="Object 7"/>
          <p:cNvGraphicFramePr>
            <a:graphicFrameLocks noChangeAspect="1"/>
          </p:cNvGraphicFramePr>
          <p:nvPr>
            <p:extLst>
              <p:ext uri="{D42A27DB-BD31-4B8C-83A1-F6EECF244321}">
                <p14:modId xmlns:p14="http://schemas.microsoft.com/office/powerpoint/2010/main" val="1574559588"/>
              </p:ext>
            </p:extLst>
          </p:nvPr>
        </p:nvGraphicFramePr>
        <p:xfrm>
          <a:off x="4522788" y="4902796"/>
          <a:ext cx="406400" cy="431800"/>
        </p:xfrm>
        <a:graphic>
          <a:graphicData uri="http://schemas.openxmlformats.org/presentationml/2006/ole">
            <mc:AlternateContent xmlns:mc="http://schemas.openxmlformats.org/markup-compatibility/2006">
              <mc:Choice xmlns:v="urn:schemas-microsoft-com:vml" Requires="v">
                <p:oleObj name="Equation" r:id="rId9" imgW="203024" imgH="215713" progId="Equation.DSMT4">
                  <p:embed/>
                </p:oleObj>
              </mc:Choice>
              <mc:Fallback>
                <p:oleObj name="Equation" r:id="rId9" imgW="203024" imgH="215713" progId="Equation.DSMT4">
                  <p:embed/>
                  <p:pic>
                    <p:nvPicPr>
                      <p:cNvPr id="15463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2788" y="4902796"/>
                        <a:ext cx="406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2" name="Object 8"/>
          <p:cNvGraphicFramePr>
            <a:graphicFrameLocks noChangeAspect="1"/>
          </p:cNvGraphicFramePr>
          <p:nvPr>
            <p:extLst>
              <p:ext uri="{D42A27DB-BD31-4B8C-83A1-F6EECF244321}">
                <p14:modId xmlns:p14="http://schemas.microsoft.com/office/powerpoint/2010/main" val="2225613989"/>
              </p:ext>
            </p:extLst>
          </p:nvPr>
        </p:nvGraphicFramePr>
        <p:xfrm>
          <a:off x="3829050" y="5118696"/>
          <a:ext cx="406400" cy="431800"/>
        </p:xfrm>
        <a:graphic>
          <a:graphicData uri="http://schemas.openxmlformats.org/presentationml/2006/ole">
            <mc:AlternateContent xmlns:mc="http://schemas.openxmlformats.org/markup-compatibility/2006">
              <mc:Choice xmlns:v="urn:schemas-microsoft-com:vml" Requires="v">
                <p:oleObj name="Equation" r:id="rId11" imgW="203024" imgH="215713" progId="Equation.DSMT4">
                  <p:embed/>
                </p:oleObj>
              </mc:Choice>
              <mc:Fallback>
                <p:oleObj name="Equation" r:id="rId11" imgW="203024" imgH="215713" progId="Equation.DSMT4">
                  <p:embed/>
                  <p:pic>
                    <p:nvPicPr>
                      <p:cNvPr id="154632"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9050" y="5118696"/>
                        <a:ext cx="406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3" name="Object 9"/>
          <p:cNvGraphicFramePr>
            <a:graphicFrameLocks noChangeAspect="1"/>
          </p:cNvGraphicFramePr>
          <p:nvPr>
            <p:extLst>
              <p:ext uri="{D42A27DB-BD31-4B8C-83A1-F6EECF244321}">
                <p14:modId xmlns:p14="http://schemas.microsoft.com/office/powerpoint/2010/main" val="2909074406"/>
              </p:ext>
            </p:extLst>
          </p:nvPr>
        </p:nvGraphicFramePr>
        <p:xfrm>
          <a:off x="6272213" y="4637683"/>
          <a:ext cx="2493962" cy="1100138"/>
        </p:xfrm>
        <a:graphic>
          <a:graphicData uri="http://schemas.openxmlformats.org/presentationml/2006/ole">
            <mc:AlternateContent xmlns:mc="http://schemas.openxmlformats.org/markup-compatibility/2006">
              <mc:Choice xmlns:v="urn:schemas-microsoft-com:vml" Requires="v">
                <p:oleObj name="Equation" r:id="rId12" imgW="1091726" imgH="482391" progId="Equation.DSMT4">
                  <p:embed/>
                </p:oleObj>
              </mc:Choice>
              <mc:Fallback>
                <p:oleObj name="Equation" r:id="rId12" imgW="1091726" imgH="482391" progId="Equation.DSMT4">
                  <p:embed/>
                  <p:pic>
                    <p:nvPicPr>
                      <p:cNvPr id="19463"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72213" y="4637683"/>
                        <a:ext cx="2493962" cy="1100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5" name="AutoShape 10"/>
          <p:cNvSpPr>
            <a:spLocks noChangeArrowheads="1"/>
          </p:cNvSpPr>
          <p:nvPr/>
        </p:nvSpPr>
        <p:spPr bwMode="auto">
          <a:xfrm>
            <a:off x="5364163" y="4902796"/>
            <a:ext cx="647700" cy="5762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w="9525">
            <a:solidFill>
              <a:schemeClr val="tx1"/>
            </a:solidFill>
            <a:miter lim="800000"/>
            <a:headEnd/>
            <a:tailEnd/>
          </a:ln>
        </p:spPr>
        <p:txBody>
          <a:bodyPr wrap="none" anchor="ctr"/>
          <a:lstStyle/>
          <a:p>
            <a:endParaRPr lang="en-US"/>
          </a:p>
        </p:txBody>
      </p:sp>
      <p:sp>
        <p:nvSpPr>
          <p:cNvPr id="19466" name="Text Box 11"/>
          <p:cNvSpPr txBox="1">
            <a:spLocks noChangeArrowheads="1"/>
          </p:cNvSpPr>
          <p:nvPr/>
        </p:nvSpPr>
        <p:spPr bwMode="auto">
          <a:xfrm>
            <a:off x="6335713" y="5845771"/>
            <a:ext cx="241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tr-TR" sz="1800" b="1">
                <a:latin typeface="Verdana" panose="020B0604030504040204" pitchFamily="34" charset="0"/>
              </a:rPr>
              <a:t>Heat capacity of</a:t>
            </a:r>
          </a:p>
          <a:p>
            <a:pPr algn="ctr" eaLnBrk="1" hangingPunct="1">
              <a:spcBef>
                <a:spcPct val="0"/>
              </a:spcBef>
              <a:buFontTx/>
              <a:buNone/>
            </a:pPr>
            <a:r>
              <a:rPr lang="tr-TR" sz="1800" b="1">
                <a:latin typeface="Verdana" panose="020B0604030504040204" pitchFamily="34" charset="0"/>
              </a:rPr>
              <a:t>Free electron gas</a:t>
            </a:r>
            <a:endParaRPr lang="en-US" sz="1800" b="1">
              <a:latin typeface="Verdana" panose="020B0604030504040204" pitchFamily="34" charset="0"/>
            </a:endParaRPr>
          </a:p>
        </p:txBody>
      </p:sp>
      <p:graphicFrame>
        <p:nvGraphicFramePr>
          <p:cNvPr id="19467" name="Object 9"/>
          <p:cNvGraphicFramePr>
            <a:graphicFrameLocks noChangeAspect="1"/>
          </p:cNvGraphicFramePr>
          <p:nvPr>
            <p:extLst>
              <p:ext uri="{D42A27DB-BD31-4B8C-83A1-F6EECF244321}">
                <p14:modId xmlns:p14="http://schemas.microsoft.com/office/powerpoint/2010/main" val="1368462247"/>
              </p:ext>
            </p:extLst>
          </p:nvPr>
        </p:nvGraphicFramePr>
        <p:xfrm>
          <a:off x="3398838" y="2791421"/>
          <a:ext cx="5602287" cy="742950"/>
        </p:xfrm>
        <a:graphic>
          <a:graphicData uri="http://schemas.openxmlformats.org/presentationml/2006/ole">
            <mc:AlternateContent xmlns:mc="http://schemas.openxmlformats.org/markup-compatibility/2006">
              <mc:Choice xmlns:v="urn:schemas-microsoft-com:vml" Requires="v">
                <p:oleObj name="Equation" r:id="rId14" imgW="3644900" imgH="482600" progId="Equation.DSMT4">
                  <p:embed/>
                </p:oleObj>
              </mc:Choice>
              <mc:Fallback>
                <p:oleObj name="Equation" r:id="rId14" imgW="3644900" imgH="482600" progId="Equation.DSMT4">
                  <p:embed/>
                  <p:pic>
                    <p:nvPicPr>
                      <p:cNvPr id="19467"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8838" y="2791421"/>
                        <a:ext cx="5602287"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6" name="Object 8"/>
          <p:cNvGraphicFramePr>
            <a:graphicFrameLocks noChangeAspect="1"/>
          </p:cNvGraphicFramePr>
          <p:nvPr>
            <p:extLst>
              <p:ext uri="{D42A27DB-BD31-4B8C-83A1-F6EECF244321}">
                <p14:modId xmlns:p14="http://schemas.microsoft.com/office/powerpoint/2010/main" val="2856046992"/>
              </p:ext>
            </p:extLst>
          </p:nvPr>
        </p:nvGraphicFramePr>
        <p:xfrm>
          <a:off x="5972175" y="2140546"/>
          <a:ext cx="3100388" cy="750887"/>
        </p:xfrm>
        <a:graphic>
          <a:graphicData uri="http://schemas.openxmlformats.org/presentationml/2006/ole">
            <mc:AlternateContent xmlns:mc="http://schemas.openxmlformats.org/markup-compatibility/2006">
              <mc:Choice xmlns:v="urn:schemas-microsoft-com:vml" Requires="v">
                <p:oleObj name="Equation" r:id="rId16" imgW="1625600" imgH="393700" progId="Equation.DSMT4">
                  <p:embed/>
                </p:oleObj>
              </mc:Choice>
              <mc:Fallback>
                <p:oleObj name="Equation" r:id="rId16" imgW="1625600" imgH="393700" progId="Equation.DSMT4">
                  <p:embed/>
                  <p:pic>
                    <p:nvPicPr>
                      <p:cNvPr id="119816"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72175" y="2140546"/>
                        <a:ext cx="3100388"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23">
            <a:extLst>
              <a:ext uri="{FF2B5EF4-FFF2-40B4-BE49-F238E27FC236}">
                <a16:creationId xmlns:a16="http://schemas.microsoft.com/office/drawing/2014/main" id="{0D7CD159-2DF5-673C-0ECA-69AB4779C9E3}"/>
              </a:ext>
            </a:extLst>
          </p:cNvPr>
          <p:cNvGraphicFramePr>
            <a:graphicFrameLocks noChangeAspect="1"/>
          </p:cNvGraphicFramePr>
          <p:nvPr>
            <p:extLst>
              <p:ext uri="{D42A27DB-BD31-4B8C-83A1-F6EECF244321}">
                <p14:modId xmlns:p14="http://schemas.microsoft.com/office/powerpoint/2010/main" val="1512695524"/>
              </p:ext>
            </p:extLst>
          </p:nvPr>
        </p:nvGraphicFramePr>
        <p:xfrm>
          <a:off x="3652838" y="142528"/>
          <a:ext cx="3889375" cy="838200"/>
        </p:xfrm>
        <a:graphic>
          <a:graphicData uri="http://schemas.openxmlformats.org/presentationml/2006/ole">
            <mc:AlternateContent xmlns:mc="http://schemas.openxmlformats.org/markup-compatibility/2006">
              <mc:Choice xmlns:v="urn:schemas-microsoft-com:vml" Requires="v">
                <p:oleObj name="Equation" r:id="rId18" imgW="1828800" imgH="393700" progId="Equation.DSMT4">
                  <p:embed/>
                </p:oleObj>
              </mc:Choice>
              <mc:Fallback>
                <p:oleObj name="Equation" r:id="rId18" imgW="1828800" imgH="393700" progId="Equation.DSMT4">
                  <p:embed/>
                  <p:pic>
                    <p:nvPicPr>
                      <p:cNvPr id="35844" name="Object 23">
                        <a:extLst>
                          <a:ext uri="{FF2B5EF4-FFF2-40B4-BE49-F238E27FC236}">
                            <a16:creationId xmlns:a16="http://schemas.microsoft.com/office/drawing/2014/main" id="{9660BACD-5120-F3BD-7DC0-9A352D360A0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52838" y="142528"/>
                        <a:ext cx="3889375"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nodeType="clickEffect">
                                  <p:stCondLst>
                                    <p:cond delay="0"/>
                                  </p:stCondLst>
                                  <p:childTnLst>
                                    <p:set>
                                      <p:cBhvr>
                                        <p:cTn id="10" dur="1" fill="hold">
                                          <p:stCondLst>
                                            <p:cond delay="0"/>
                                          </p:stCondLst>
                                        </p:cTn>
                                        <p:tgtEl>
                                          <p:spTgt spid="119816"/>
                                        </p:tgtEl>
                                        <p:attrNameLst>
                                          <p:attrName>style.visibility</p:attrName>
                                        </p:attrNameLst>
                                      </p:cBhvr>
                                      <p:to>
                                        <p:strVal val="visible"/>
                                      </p:to>
                                    </p:set>
                                    <p:animEffect transition="in" filter="box(out)">
                                      <p:cBhvr>
                                        <p:cTn id="11" dur="500"/>
                                        <p:tgtEl>
                                          <p:spTgt spid="1198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46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945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946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5463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5463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946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46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9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P spid="194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675E2797-CF6E-0E38-A5FE-FDC92FC4A6E1}"/>
              </a:ext>
            </a:extLst>
          </p:cNvPr>
          <p:cNvSpPr>
            <a:spLocks noGrp="1" noChangeArrowheads="1"/>
          </p:cNvSpPr>
          <p:nvPr>
            <p:ph type="title"/>
          </p:nvPr>
        </p:nvSpPr>
        <p:spPr/>
        <p:txBody>
          <a:bodyPr/>
          <a:lstStyle/>
          <a:p>
            <a:pPr algn="ctr"/>
            <a:r>
              <a:rPr lang="en-US" altLang="en-US" dirty="0"/>
              <a:t>Comparison with Metallic Data</a:t>
            </a:r>
            <a:br>
              <a:rPr lang="en-US" altLang="en-US" dirty="0"/>
            </a:br>
            <a:r>
              <a:rPr lang="en-US" altLang="en-US" sz="4000" dirty="0"/>
              <a:t>It does appear linear at medium temps</a:t>
            </a:r>
            <a:endParaRPr lang="en-US" altLang="en-US" dirty="0"/>
          </a:p>
        </p:txBody>
      </p:sp>
      <p:pic>
        <p:nvPicPr>
          <p:cNvPr id="137219" name="Picture 3">
            <a:extLst>
              <a:ext uri="{FF2B5EF4-FFF2-40B4-BE49-F238E27FC236}">
                <a16:creationId xmlns:a16="http://schemas.microsoft.com/office/drawing/2014/main" id="{922D5FFD-317F-FA8A-56BD-1B458F1294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1038" y="1628775"/>
            <a:ext cx="41878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3">
            <a:extLst>
              <a:ext uri="{FF2B5EF4-FFF2-40B4-BE49-F238E27FC236}">
                <a16:creationId xmlns:a16="http://schemas.microsoft.com/office/drawing/2014/main" id="{68B32A7C-FC0B-CA38-6E2C-85DF50371D8F}"/>
              </a:ext>
            </a:extLst>
          </p:cNvPr>
          <p:cNvGraphicFramePr>
            <a:graphicFrameLocks noChangeAspect="1"/>
          </p:cNvGraphicFramePr>
          <p:nvPr/>
        </p:nvGraphicFramePr>
        <p:xfrm>
          <a:off x="684213" y="6348413"/>
          <a:ext cx="5900737" cy="503237"/>
        </p:xfrm>
        <a:graphic>
          <a:graphicData uri="http://schemas.openxmlformats.org/presentationml/2006/ole">
            <mc:AlternateContent xmlns:mc="http://schemas.openxmlformats.org/markup-compatibility/2006">
              <mc:Choice xmlns:v="urn:schemas-microsoft-com:vml" Requires="v">
                <p:oleObj name="Equation" r:id="rId3" imgW="3619500" imgH="241300" progId="Equation.DSMT4">
                  <p:embed/>
                </p:oleObj>
              </mc:Choice>
              <mc:Fallback>
                <p:oleObj name="Equation" r:id="rId3" imgW="3619500" imgH="241300" progId="Equation.DSMT4">
                  <p:embed/>
                  <p:pic>
                    <p:nvPicPr>
                      <p:cNvPr id="5" name="Object 3">
                        <a:extLst>
                          <a:ext uri="{FF2B5EF4-FFF2-40B4-BE49-F238E27FC236}">
                            <a16:creationId xmlns:a16="http://schemas.microsoft.com/office/drawing/2014/main" id="{68B32A7C-FC0B-CA38-6E2C-85DF50371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6348413"/>
                        <a:ext cx="5900737"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9">
            <a:extLst>
              <a:ext uri="{FF2B5EF4-FFF2-40B4-BE49-F238E27FC236}">
                <a16:creationId xmlns:a16="http://schemas.microsoft.com/office/drawing/2014/main" id="{A1BA1BC1-FC8D-8930-35B5-B04459B1D5CA}"/>
              </a:ext>
            </a:extLst>
          </p:cNvPr>
          <p:cNvGraphicFramePr>
            <a:graphicFrameLocks noChangeAspect="1"/>
          </p:cNvGraphicFramePr>
          <p:nvPr>
            <p:extLst>
              <p:ext uri="{D42A27DB-BD31-4B8C-83A1-F6EECF244321}">
                <p14:modId xmlns:p14="http://schemas.microsoft.com/office/powerpoint/2010/main" val="2298215161"/>
              </p:ext>
            </p:extLst>
          </p:nvPr>
        </p:nvGraphicFramePr>
        <p:xfrm>
          <a:off x="5950347" y="3937278"/>
          <a:ext cx="2336006" cy="1030459"/>
        </p:xfrm>
        <a:graphic>
          <a:graphicData uri="http://schemas.openxmlformats.org/presentationml/2006/ole">
            <mc:AlternateContent xmlns:mc="http://schemas.openxmlformats.org/markup-compatibility/2006">
              <mc:Choice xmlns:v="urn:schemas-microsoft-com:vml" Requires="v">
                <p:oleObj name="Equation" r:id="rId5" imgW="1091726" imgH="482391" progId="Equation.DSMT4">
                  <p:embed/>
                </p:oleObj>
              </mc:Choice>
              <mc:Fallback>
                <p:oleObj name="Equation" r:id="rId5" imgW="1091726" imgH="482391" progId="Equation.DSMT4">
                  <p:embed/>
                  <p:pic>
                    <p:nvPicPr>
                      <p:cNvPr id="6" name="Object 9">
                        <a:extLst>
                          <a:ext uri="{FF2B5EF4-FFF2-40B4-BE49-F238E27FC236}">
                            <a16:creationId xmlns:a16="http://schemas.microsoft.com/office/drawing/2014/main" id="{A1BA1BC1-FC8D-8930-35B5-B04459B1D5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0347" y="3937278"/>
                        <a:ext cx="2336006" cy="1030459"/>
                      </a:xfrm>
                      <a:prstGeom prst="rect">
                        <a:avLst/>
                      </a:prstGeom>
                      <a:noFill/>
                      <a:ln w="9525">
                        <a:solidFill>
                          <a:schemeClr val="tx1"/>
                        </a:solidFill>
                        <a:miter lim="800000"/>
                        <a:headEnd/>
                        <a:tailEnd/>
                      </a:ln>
                      <a:effectLst/>
                    </p:spPr>
                  </p:pic>
                </p:oleObj>
              </mc:Fallback>
            </mc:AlternateContent>
          </a:graphicData>
        </a:graphic>
      </p:graphicFrame>
      <p:sp>
        <p:nvSpPr>
          <p:cNvPr id="137222" name="TextBox 6">
            <a:extLst>
              <a:ext uri="{FF2B5EF4-FFF2-40B4-BE49-F238E27FC236}">
                <a16:creationId xmlns:a16="http://schemas.microsoft.com/office/drawing/2014/main" id="{87DF8651-3A98-DC2E-047E-0034EA21C74B}"/>
              </a:ext>
            </a:extLst>
          </p:cNvPr>
          <p:cNvSpPr txBox="1">
            <a:spLocks noChangeArrowheads="1"/>
          </p:cNvSpPr>
          <p:nvPr/>
        </p:nvSpPr>
        <p:spPr bwMode="auto">
          <a:xfrm>
            <a:off x="179388" y="6073775"/>
            <a:ext cx="9566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800"/>
              <a:t>Classical Model suggests one constant value and same value for all materials</a:t>
            </a:r>
          </a:p>
        </p:txBody>
      </p:sp>
      <p:sp>
        <p:nvSpPr>
          <p:cNvPr id="9" name="TextBox 8">
            <a:extLst>
              <a:ext uri="{FF2B5EF4-FFF2-40B4-BE49-F238E27FC236}">
                <a16:creationId xmlns:a16="http://schemas.microsoft.com/office/drawing/2014/main" id="{CE94FD34-B74B-7FDA-A6D4-4AFBB4D377D1}"/>
              </a:ext>
            </a:extLst>
          </p:cNvPr>
          <p:cNvSpPr txBox="1">
            <a:spLocks noChangeArrowheads="1"/>
          </p:cNvSpPr>
          <p:nvPr/>
        </p:nvSpPr>
        <p:spPr bwMode="auto">
          <a:xfrm>
            <a:off x="361685" y="1852880"/>
            <a:ext cx="413543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None/>
            </a:pPr>
            <a:r>
              <a:rPr lang="en-US" sz="2400" dirty="0"/>
              <a:t>Electrons do not contribute much to room temperature heat capacity (but significant at low temp)</a:t>
            </a:r>
          </a:p>
          <a:p>
            <a:pPr algn="ctr">
              <a:spcBef>
                <a:spcPct val="0"/>
              </a:spcBef>
              <a:buClrTx/>
              <a:buSzTx/>
              <a:buFontTx/>
              <a:buNone/>
            </a:pPr>
            <a:endParaRPr lang="en-US" altLang="en-US" sz="2400" dirty="0"/>
          </a:p>
          <a:p>
            <a:pPr algn="ctr">
              <a:spcBef>
                <a:spcPct val="0"/>
              </a:spcBef>
              <a:buClrTx/>
              <a:buSzTx/>
              <a:buFontTx/>
              <a:buNone/>
            </a:pPr>
            <a:r>
              <a:rPr lang="en-US" altLang="en-US" sz="2400" dirty="0"/>
              <a:t>Phonons dominate at high temperatures but this works well for metals at medium temperatures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252729-5873-7212-E691-D7272D729C1E}"/>
              </a:ext>
            </a:extLst>
          </p:cNvPr>
          <p:cNvSpPr>
            <a:spLocks noGrp="1"/>
          </p:cNvSpPr>
          <p:nvPr>
            <p:ph type="ctrTitle"/>
          </p:nvPr>
        </p:nvSpPr>
        <p:spPr>
          <a:xfrm>
            <a:off x="467544" y="685800"/>
            <a:ext cx="8134672" cy="2127250"/>
          </a:xfrm>
        </p:spPr>
        <p:txBody>
          <a:bodyPr/>
          <a:lstStyle/>
          <a:p>
            <a:r>
              <a:rPr lang="en-US" dirty="0"/>
              <a:t>Besides conductivity and its change with temperature, </a:t>
            </a:r>
          </a:p>
        </p:txBody>
      </p:sp>
      <p:sp>
        <p:nvSpPr>
          <p:cNvPr id="5" name="Subtitle 4">
            <a:extLst>
              <a:ext uri="{FF2B5EF4-FFF2-40B4-BE49-F238E27FC236}">
                <a16:creationId xmlns:a16="http://schemas.microsoft.com/office/drawing/2014/main" id="{F6EEC735-393A-7C2D-B5EE-9D15C8021D86}"/>
              </a:ext>
            </a:extLst>
          </p:cNvPr>
          <p:cNvSpPr>
            <a:spLocks noGrp="1"/>
          </p:cNvSpPr>
          <p:nvPr>
            <p:ph type="subTitle" idx="1"/>
          </p:nvPr>
        </p:nvSpPr>
        <p:spPr/>
        <p:txBody>
          <a:bodyPr/>
          <a:lstStyle/>
          <a:p>
            <a:r>
              <a:rPr lang="en-US" dirty="0"/>
              <a:t>are there other ways to determine if something is a metal versus a semiconductor or insulator? </a:t>
            </a:r>
          </a:p>
        </p:txBody>
      </p:sp>
    </p:spTree>
    <p:extLst>
      <p:ext uri="{BB962C8B-B14F-4D97-AF65-F5344CB8AC3E}">
        <p14:creationId xmlns:p14="http://schemas.microsoft.com/office/powerpoint/2010/main" val="3794242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BDC497CA-12CA-7375-9FA9-0BC305C93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06" y="2818537"/>
            <a:ext cx="8936164" cy="301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6" name="Picture 2" descr="Image result for energy band diagram k sp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06" y="1653299"/>
            <a:ext cx="4385320" cy="4017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756708"/>
            <a:ext cx="1152128" cy="369332"/>
          </a:xfrm>
          <a:prstGeom prst="rect">
            <a:avLst/>
          </a:prstGeom>
          <a:noFill/>
        </p:spPr>
        <p:txBody>
          <a:bodyPr wrap="square" rtlCol="0">
            <a:spAutoFit/>
          </a:bodyPr>
          <a:lstStyle/>
          <a:p>
            <a:r>
              <a:rPr lang="en-US" b="1" dirty="0" err="1"/>
              <a:t>GaAs</a:t>
            </a:r>
            <a:endParaRPr lang="en-US" b="1" dirty="0"/>
          </a:p>
        </p:txBody>
      </p:sp>
      <p:sp>
        <p:nvSpPr>
          <p:cNvPr id="9" name="TextBox 8"/>
          <p:cNvSpPr txBox="1"/>
          <p:nvPr/>
        </p:nvSpPr>
        <p:spPr>
          <a:xfrm>
            <a:off x="4572001" y="1433542"/>
            <a:ext cx="4541942" cy="1384995"/>
          </a:xfrm>
          <a:prstGeom prst="rect">
            <a:avLst/>
          </a:prstGeom>
          <a:noFill/>
        </p:spPr>
        <p:txBody>
          <a:bodyPr wrap="square" rtlCol="0">
            <a:spAutoFit/>
          </a:bodyPr>
          <a:lstStyle/>
          <a:p>
            <a:pPr algn="ctr"/>
            <a:r>
              <a:rPr lang="en-US" sz="2800" dirty="0"/>
              <a:t>Real materials have gaps in the available levels</a:t>
            </a:r>
          </a:p>
        </p:txBody>
      </p:sp>
      <p:sp>
        <p:nvSpPr>
          <p:cNvPr id="5" name="TextBox 4">
            <a:extLst>
              <a:ext uri="{FF2B5EF4-FFF2-40B4-BE49-F238E27FC236}">
                <a16:creationId xmlns:a16="http://schemas.microsoft.com/office/drawing/2014/main" id="{FAC72DD2-C7F3-8201-DD9F-0726C93A7540}"/>
              </a:ext>
            </a:extLst>
          </p:cNvPr>
          <p:cNvSpPr txBox="1"/>
          <p:nvPr/>
        </p:nvSpPr>
        <p:spPr>
          <a:xfrm>
            <a:off x="5220072" y="5934670"/>
            <a:ext cx="3600400" cy="923330"/>
          </a:xfrm>
          <a:prstGeom prst="rect">
            <a:avLst/>
          </a:prstGeom>
          <a:noFill/>
        </p:spPr>
        <p:txBody>
          <a:bodyPr wrap="square" rtlCol="0">
            <a:spAutoFit/>
          </a:bodyPr>
          <a:lstStyle/>
          <a:p>
            <a:r>
              <a:rPr lang="en-US" dirty="0"/>
              <a:t>It’s not obvious in this one, but a little bending near BZ edges.</a:t>
            </a:r>
          </a:p>
        </p:txBody>
      </p:sp>
      <p:sp>
        <p:nvSpPr>
          <p:cNvPr id="6" name="Title 5">
            <a:extLst>
              <a:ext uri="{FF2B5EF4-FFF2-40B4-BE49-F238E27FC236}">
                <a16:creationId xmlns:a16="http://schemas.microsoft.com/office/drawing/2014/main" id="{BB98163F-280D-28FF-44A1-D31A7592FBB3}"/>
              </a:ext>
            </a:extLst>
          </p:cNvPr>
          <p:cNvSpPr>
            <a:spLocks noGrp="1"/>
          </p:cNvSpPr>
          <p:nvPr>
            <p:ph type="title"/>
          </p:nvPr>
        </p:nvSpPr>
        <p:spPr/>
        <p:txBody>
          <a:bodyPr/>
          <a:lstStyle/>
          <a:p>
            <a:pPr algn="ctr"/>
            <a:r>
              <a:rPr lang="en-US" sz="3600" dirty="0"/>
              <a:t>You can tell from the energy band diagram (this is not the phonon dispersion curve)</a:t>
            </a:r>
          </a:p>
        </p:txBody>
      </p:sp>
    </p:spTree>
    <p:extLst>
      <p:ext uri="{BB962C8B-B14F-4D97-AF65-F5344CB8AC3E}">
        <p14:creationId xmlns:p14="http://schemas.microsoft.com/office/powerpoint/2010/main" val="28806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Object 2">
            <a:extLst>
              <a:ext uri="{FF2B5EF4-FFF2-40B4-BE49-F238E27FC236}">
                <a16:creationId xmlns:a16="http://schemas.microsoft.com/office/drawing/2014/main" id="{BE503342-34F5-6995-04A4-124332719E78}"/>
              </a:ext>
            </a:extLst>
          </p:cNvPr>
          <p:cNvGraphicFramePr>
            <a:graphicFrameLocks noChangeAspect="1"/>
          </p:cNvGraphicFramePr>
          <p:nvPr/>
        </p:nvGraphicFramePr>
        <p:xfrm>
          <a:off x="684213" y="2420938"/>
          <a:ext cx="2816225" cy="1524000"/>
        </p:xfrm>
        <a:graphic>
          <a:graphicData uri="http://schemas.openxmlformats.org/presentationml/2006/ole">
            <mc:AlternateContent xmlns:mc="http://schemas.openxmlformats.org/markup-compatibility/2006">
              <mc:Choice xmlns:v="urn:schemas-microsoft-com:vml" Requires="v">
                <p:oleObj name="Equation" r:id="rId3" imgW="774364" imgH="418918" progId="Equation.3">
                  <p:embed/>
                </p:oleObj>
              </mc:Choice>
              <mc:Fallback>
                <p:oleObj name="Equation" r:id="rId3" imgW="774364" imgH="418918" progId="Equation.3">
                  <p:embed/>
                  <p:pic>
                    <p:nvPicPr>
                      <p:cNvPr id="56" name="Object 2">
                        <a:extLst>
                          <a:ext uri="{FF2B5EF4-FFF2-40B4-BE49-F238E27FC236}">
                            <a16:creationId xmlns:a16="http://schemas.microsoft.com/office/drawing/2014/main" id="{BE503342-34F5-6995-04A4-124332719E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420938"/>
                        <a:ext cx="28162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oleObj>
              </mc:Fallback>
            </mc:AlternateContent>
          </a:graphicData>
        </a:graphic>
      </p:graphicFrame>
      <p:sp>
        <p:nvSpPr>
          <p:cNvPr id="88067" name="Title 22">
            <a:extLst>
              <a:ext uri="{FF2B5EF4-FFF2-40B4-BE49-F238E27FC236}">
                <a16:creationId xmlns:a16="http://schemas.microsoft.com/office/drawing/2014/main" id="{C0FD4984-439E-A5D6-CF62-69B3C5B9447A}"/>
              </a:ext>
            </a:extLst>
          </p:cNvPr>
          <p:cNvSpPr>
            <a:spLocks noGrp="1" noChangeArrowheads="1"/>
          </p:cNvSpPr>
          <p:nvPr>
            <p:ph type="title"/>
          </p:nvPr>
        </p:nvSpPr>
        <p:spPr/>
        <p:txBody>
          <a:bodyPr/>
          <a:lstStyle/>
          <a:p>
            <a:pPr algn="ctr"/>
            <a:r>
              <a:rPr lang="en-US" altLang="en-US"/>
              <a:t>The Quantum Metal </a:t>
            </a:r>
          </a:p>
        </p:txBody>
      </p:sp>
      <p:sp>
        <p:nvSpPr>
          <p:cNvPr id="3" name="Text Box 30">
            <a:extLst>
              <a:ext uri="{FF2B5EF4-FFF2-40B4-BE49-F238E27FC236}">
                <a16:creationId xmlns:a16="http://schemas.microsoft.com/office/drawing/2014/main" id="{A1BEB913-DB6B-2433-675C-50F03A43C17C}"/>
              </a:ext>
            </a:extLst>
          </p:cNvPr>
          <p:cNvSpPr txBox="1">
            <a:spLocks noChangeArrowheads="1"/>
          </p:cNvSpPr>
          <p:nvPr/>
        </p:nvSpPr>
        <p:spPr bwMode="auto">
          <a:xfrm>
            <a:off x="368300" y="4632325"/>
            <a:ext cx="1912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t>Inside U=0</a:t>
            </a:r>
            <a:endParaRPr lang="tr-TR" altLang="en-US" sz="2400"/>
          </a:p>
        </p:txBody>
      </p:sp>
      <p:pic>
        <p:nvPicPr>
          <p:cNvPr id="4" name="Picture 3">
            <a:extLst>
              <a:ext uri="{FF2B5EF4-FFF2-40B4-BE49-F238E27FC236}">
                <a16:creationId xmlns:a16="http://schemas.microsoft.com/office/drawing/2014/main" id="{376523B9-8323-7EC8-468E-96DD8FBAA4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1557338"/>
            <a:ext cx="724376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Object 6">
            <a:extLst>
              <a:ext uri="{FF2B5EF4-FFF2-40B4-BE49-F238E27FC236}">
                <a16:creationId xmlns:a16="http://schemas.microsoft.com/office/drawing/2014/main" id="{2A8CD7D3-008F-0451-3B5B-77D08BBC4469}"/>
              </a:ext>
            </a:extLst>
          </p:cNvPr>
          <p:cNvGraphicFramePr>
            <a:graphicFrameLocks noChangeAspect="1"/>
          </p:cNvGraphicFramePr>
          <p:nvPr/>
        </p:nvGraphicFramePr>
        <p:xfrm>
          <a:off x="306388" y="1690688"/>
          <a:ext cx="1547812" cy="752475"/>
        </p:xfrm>
        <a:graphic>
          <a:graphicData uri="http://schemas.openxmlformats.org/presentationml/2006/ole">
            <mc:AlternateContent xmlns:mc="http://schemas.openxmlformats.org/markup-compatibility/2006">
              <mc:Choice xmlns:v="urn:schemas-microsoft-com:vml" Requires="v">
                <p:oleObj name="Equation" r:id="rId6" imgW="418918" imgH="203112" progId="Equation.3">
                  <p:embed/>
                </p:oleObj>
              </mc:Choice>
              <mc:Fallback>
                <p:oleObj name="Equation" r:id="rId6" imgW="418918" imgH="203112" progId="Equation.3">
                  <p:embed/>
                  <p:pic>
                    <p:nvPicPr>
                      <p:cNvPr id="25" name="Object 6">
                        <a:extLst>
                          <a:ext uri="{FF2B5EF4-FFF2-40B4-BE49-F238E27FC236}">
                            <a16:creationId xmlns:a16="http://schemas.microsoft.com/office/drawing/2014/main" id="{2A8CD7D3-008F-0451-3B5B-77D08BBC44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388" y="1690688"/>
                        <a:ext cx="15478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71" name="Text Box 30">
            <a:extLst>
              <a:ext uri="{FF2B5EF4-FFF2-40B4-BE49-F238E27FC236}">
                <a16:creationId xmlns:a16="http://schemas.microsoft.com/office/drawing/2014/main" id="{519F3EE4-C77D-67C8-3BD9-B459FD445672}"/>
              </a:ext>
            </a:extLst>
          </p:cNvPr>
          <p:cNvSpPr txBox="1">
            <a:spLocks noChangeArrowheads="1"/>
          </p:cNvSpPr>
          <p:nvPr/>
        </p:nvSpPr>
        <p:spPr bwMode="auto">
          <a:xfrm>
            <a:off x="2435225" y="6477000"/>
            <a:ext cx="1908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400"/>
              <a:t>Cube V=L</a:t>
            </a:r>
            <a:r>
              <a:rPr lang="en-US" altLang="en-US" sz="2400" baseline="30000"/>
              <a:t>3</a:t>
            </a:r>
            <a:endParaRPr lang="tr-TR" altLang="en-US" sz="2400" baseline="30000"/>
          </a:p>
        </p:txBody>
      </p:sp>
      <p:grpSp>
        <p:nvGrpSpPr>
          <p:cNvPr id="88072" name="Group 23">
            <a:extLst>
              <a:ext uri="{FF2B5EF4-FFF2-40B4-BE49-F238E27FC236}">
                <a16:creationId xmlns:a16="http://schemas.microsoft.com/office/drawing/2014/main" id="{A28D8B8B-5C26-55A1-0E7A-1BC599736865}"/>
              </a:ext>
            </a:extLst>
          </p:cNvPr>
          <p:cNvGrpSpPr>
            <a:grpSpLocks/>
          </p:cNvGrpSpPr>
          <p:nvPr/>
        </p:nvGrpSpPr>
        <p:grpSpPr bwMode="auto">
          <a:xfrm>
            <a:off x="306388" y="5029200"/>
            <a:ext cx="2063750" cy="1906588"/>
            <a:chOff x="491" y="1943"/>
            <a:chExt cx="1300" cy="1201"/>
          </a:xfrm>
        </p:grpSpPr>
        <p:grpSp>
          <p:nvGrpSpPr>
            <p:cNvPr id="88091" name="Group 13">
              <a:extLst>
                <a:ext uri="{FF2B5EF4-FFF2-40B4-BE49-F238E27FC236}">
                  <a16:creationId xmlns:a16="http://schemas.microsoft.com/office/drawing/2014/main" id="{03231027-CD45-E233-A82D-F0F712642644}"/>
                </a:ext>
              </a:extLst>
            </p:cNvPr>
            <p:cNvGrpSpPr>
              <a:grpSpLocks/>
            </p:cNvGrpSpPr>
            <p:nvPr/>
          </p:nvGrpSpPr>
          <p:grpSpPr bwMode="auto">
            <a:xfrm>
              <a:off x="680" y="2115"/>
              <a:ext cx="817" cy="805"/>
              <a:chOff x="884" y="2251"/>
              <a:chExt cx="545" cy="862"/>
            </a:xfrm>
          </p:grpSpPr>
          <p:sp>
            <p:nvSpPr>
              <p:cNvPr id="88099" name="Line 8">
                <a:extLst>
                  <a:ext uri="{FF2B5EF4-FFF2-40B4-BE49-F238E27FC236}">
                    <a16:creationId xmlns:a16="http://schemas.microsoft.com/office/drawing/2014/main" id="{81B699EB-E227-94DE-F760-AC19E5D69079}"/>
                  </a:ext>
                </a:extLst>
              </p:cNvPr>
              <p:cNvSpPr>
                <a:spLocks noChangeShapeType="1"/>
              </p:cNvSpPr>
              <p:nvPr/>
            </p:nvSpPr>
            <p:spPr bwMode="auto">
              <a:xfrm>
                <a:off x="884" y="2251"/>
                <a:ext cx="0" cy="862"/>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8100" name="Line 9">
                <a:extLst>
                  <a:ext uri="{FF2B5EF4-FFF2-40B4-BE49-F238E27FC236}">
                    <a16:creationId xmlns:a16="http://schemas.microsoft.com/office/drawing/2014/main" id="{4BC89091-6E1E-56C3-522F-9BA375909034}"/>
                  </a:ext>
                </a:extLst>
              </p:cNvPr>
              <p:cNvSpPr>
                <a:spLocks noChangeShapeType="1"/>
              </p:cNvSpPr>
              <p:nvPr/>
            </p:nvSpPr>
            <p:spPr bwMode="auto">
              <a:xfrm>
                <a:off x="884" y="3113"/>
                <a:ext cx="5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01" name="Line 11">
                <a:extLst>
                  <a:ext uri="{FF2B5EF4-FFF2-40B4-BE49-F238E27FC236}">
                    <a16:creationId xmlns:a16="http://schemas.microsoft.com/office/drawing/2014/main" id="{E8FBEB87-B953-F4C0-EE95-941750463F56}"/>
                  </a:ext>
                </a:extLst>
              </p:cNvPr>
              <p:cNvSpPr>
                <a:spLocks noChangeShapeType="1"/>
              </p:cNvSpPr>
              <p:nvPr/>
            </p:nvSpPr>
            <p:spPr bwMode="auto">
              <a:xfrm flipV="1">
                <a:off x="1429" y="2251"/>
                <a:ext cx="0" cy="8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88092" name="Text Box 15">
              <a:extLst>
                <a:ext uri="{FF2B5EF4-FFF2-40B4-BE49-F238E27FC236}">
                  <a16:creationId xmlns:a16="http://schemas.microsoft.com/office/drawing/2014/main" id="{BF6A9F99-C414-9236-39A3-915AB851792A}"/>
                </a:ext>
              </a:extLst>
            </p:cNvPr>
            <p:cNvSpPr txBox="1">
              <a:spLocks noChangeArrowheads="1"/>
            </p:cNvSpPr>
            <p:nvPr/>
          </p:nvSpPr>
          <p:spPr bwMode="auto">
            <a:xfrm>
              <a:off x="595" y="2920"/>
              <a:ext cx="19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1600"/>
                <a:t>0</a:t>
              </a:r>
              <a:endParaRPr lang="tr-TR" altLang="en-US" sz="1600"/>
            </a:p>
          </p:txBody>
        </p:sp>
        <p:sp>
          <p:nvSpPr>
            <p:cNvPr id="88093" name="Text Box 16">
              <a:extLst>
                <a:ext uri="{FF2B5EF4-FFF2-40B4-BE49-F238E27FC236}">
                  <a16:creationId xmlns:a16="http://schemas.microsoft.com/office/drawing/2014/main" id="{2CCB725C-C1AA-C139-7E88-DDAA1254AF05}"/>
                </a:ext>
              </a:extLst>
            </p:cNvPr>
            <p:cNvSpPr txBox="1">
              <a:spLocks noChangeArrowheads="1"/>
            </p:cNvSpPr>
            <p:nvPr/>
          </p:nvSpPr>
          <p:spPr bwMode="auto">
            <a:xfrm>
              <a:off x="1429" y="2931"/>
              <a:ext cx="1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tr-TR" altLang="en-US" sz="1600"/>
                <a:t>L</a:t>
              </a:r>
            </a:p>
          </p:txBody>
        </p:sp>
        <p:sp>
          <p:nvSpPr>
            <p:cNvPr id="88094" name="Line 17">
              <a:extLst>
                <a:ext uri="{FF2B5EF4-FFF2-40B4-BE49-F238E27FC236}">
                  <a16:creationId xmlns:a16="http://schemas.microsoft.com/office/drawing/2014/main" id="{7930FE01-2561-7FB5-B83F-52E70D069D2A}"/>
                </a:ext>
              </a:extLst>
            </p:cNvPr>
            <p:cNvSpPr>
              <a:spLocks noChangeShapeType="1"/>
            </p:cNvSpPr>
            <p:nvPr/>
          </p:nvSpPr>
          <p:spPr bwMode="auto">
            <a:xfrm>
              <a:off x="1474" y="2931"/>
              <a:ext cx="31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95" name="Line 18">
              <a:extLst>
                <a:ext uri="{FF2B5EF4-FFF2-40B4-BE49-F238E27FC236}">
                  <a16:creationId xmlns:a16="http://schemas.microsoft.com/office/drawing/2014/main" id="{F9406991-0E24-399B-7294-E898A33520A8}"/>
                </a:ext>
              </a:extLst>
            </p:cNvPr>
            <p:cNvSpPr>
              <a:spLocks noChangeShapeType="1"/>
            </p:cNvSpPr>
            <p:nvPr/>
          </p:nvSpPr>
          <p:spPr bwMode="auto">
            <a:xfrm flipV="1">
              <a:off x="670" y="2024"/>
              <a:ext cx="0" cy="9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96" name="Text Box 19">
              <a:extLst>
                <a:ext uri="{FF2B5EF4-FFF2-40B4-BE49-F238E27FC236}">
                  <a16:creationId xmlns:a16="http://schemas.microsoft.com/office/drawing/2014/main" id="{2EDEEBAE-F3AE-C604-8952-50E4E35346D3}"/>
                </a:ext>
              </a:extLst>
            </p:cNvPr>
            <p:cNvSpPr txBox="1">
              <a:spLocks noChangeArrowheads="1"/>
            </p:cNvSpPr>
            <p:nvPr/>
          </p:nvSpPr>
          <p:spPr bwMode="auto">
            <a:xfrm>
              <a:off x="657" y="1943"/>
              <a:ext cx="22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1800"/>
                <a:t>U</a:t>
              </a:r>
              <a:endParaRPr lang="tr-TR" altLang="en-US" sz="1800"/>
            </a:p>
          </p:txBody>
        </p:sp>
        <p:sp>
          <p:nvSpPr>
            <p:cNvPr id="88097" name="Rectangle 21">
              <a:extLst>
                <a:ext uri="{FF2B5EF4-FFF2-40B4-BE49-F238E27FC236}">
                  <a16:creationId xmlns:a16="http://schemas.microsoft.com/office/drawing/2014/main" id="{4C4165C6-FDDA-8AE8-A140-201DE6193D92}"/>
                </a:ext>
              </a:extLst>
            </p:cNvPr>
            <p:cNvSpPr>
              <a:spLocks noChangeArrowheads="1"/>
            </p:cNvSpPr>
            <p:nvPr/>
          </p:nvSpPr>
          <p:spPr bwMode="auto">
            <a:xfrm>
              <a:off x="1507" y="2126"/>
              <a:ext cx="182" cy="800"/>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88098" name="Rectangle 22">
              <a:extLst>
                <a:ext uri="{FF2B5EF4-FFF2-40B4-BE49-F238E27FC236}">
                  <a16:creationId xmlns:a16="http://schemas.microsoft.com/office/drawing/2014/main" id="{8063EBCA-31F5-792D-8352-5266C96BF141}"/>
                </a:ext>
              </a:extLst>
            </p:cNvPr>
            <p:cNvSpPr>
              <a:spLocks noChangeArrowheads="1"/>
            </p:cNvSpPr>
            <p:nvPr/>
          </p:nvSpPr>
          <p:spPr bwMode="auto">
            <a:xfrm>
              <a:off x="491" y="2115"/>
              <a:ext cx="182" cy="800"/>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grpSp>
      <p:sp>
        <p:nvSpPr>
          <p:cNvPr id="23" name="Text Box 30">
            <a:extLst>
              <a:ext uri="{FF2B5EF4-FFF2-40B4-BE49-F238E27FC236}">
                <a16:creationId xmlns:a16="http://schemas.microsoft.com/office/drawing/2014/main" id="{7E2F3362-AC26-DA0E-0198-63785D13D068}"/>
              </a:ext>
            </a:extLst>
          </p:cNvPr>
          <p:cNvSpPr txBox="1">
            <a:spLocks noChangeArrowheads="1"/>
          </p:cNvSpPr>
          <p:nvPr/>
        </p:nvSpPr>
        <p:spPr bwMode="auto">
          <a:xfrm>
            <a:off x="4032250" y="2952750"/>
            <a:ext cx="4846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a:t>Energy of “free” electrons</a:t>
            </a:r>
            <a:endParaRPr lang="tr-TR" altLang="en-US" baseline="30000"/>
          </a:p>
        </p:txBody>
      </p:sp>
      <p:pic>
        <p:nvPicPr>
          <p:cNvPr id="37" name="Picture 4">
            <a:extLst>
              <a:ext uri="{FF2B5EF4-FFF2-40B4-BE49-F238E27FC236}">
                <a16:creationId xmlns:a16="http://schemas.microsoft.com/office/drawing/2014/main" id="{2C22D7D7-A808-09DF-02E4-7AD5A391BBE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40388" y="4098925"/>
            <a:ext cx="32385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13">
            <a:extLst>
              <a:ext uri="{FF2B5EF4-FFF2-40B4-BE49-F238E27FC236}">
                <a16:creationId xmlns:a16="http://schemas.microsoft.com/office/drawing/2014/main" id="{43B44A3D-E1B7-7518-C92F-42F957795368}"/>
              </a:ext>
            </a:extLst>
          </p:cNvPr>
          <p:cNvGrpSpPr>
            <a:grpSpLocks/>
          </p:cNvGrpSpPr>
          <p:nvPr/>
        </p:nvGrpSpPr>
        <p:grpSpPr bwMode="auto">
          <a:xfrm>
            <a:off x="5868988" y="4454525"/>
            <a:ext cx="2563812" cy="2376488"/>
            <a:chOff x="3264" y="1280"/>
            <a:chExt cx="1615" cy="1497"/>
          </a:xfrm>
        </p:grpSpPr>
        <p:sp>
          <p:nvSpPr>
            <p:cNvPr id="88088" name="Line 8">
              <a:extLst>
                <a:ext uri="{FF2B5EF4-FFF2-40B4-BE49-F238E27FC236}">
                  <a16:creationId xmlns:a16="http://schemas.microsoft.com/office/drawing/2014/main" id="{A85A5B4B-E426-22BA-ADB4-342A7859F07E}"/>
                </a:ext>
              </a:extLst>
            </p:cNvPr>
            <p:cNvSpPr>
              <a:spLocks noChangeShapeType="1"/>
            </p:cNvSpPr>
            <p:nvPr/>
          </p:nvSpPr>
          <p:spPr bwMode="auto">
            <a:xfrm flipV="1">
              <a:off x="4704" y="1280"/>
              <a:ext cx="0" cy="1296"/>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9" name="Line 9">
              <a:extLst>
                <a:ext uri="{FF2B5EF4-FFF2-40B4-BE49-F238E27FC236}">
                  <a16:creationId xmlns:a16="http://schemas.microsoft.com/office/drawing/2014/main" id="{9F8F044D-061A-81B4-246C-76F58FD6B3CC}"/>
                </a:ext>
              </a:extLst>
            </p:cNvPr>
            <p:cNvSpPr>
              <a:spLocks noChangeShapeType="1"/>
            </p:cNvSpPr>
            <p:nvPr/>
          </p:nvSpPr>
          <p:spPr bwMode="auto">
            <a:xfrm flipV="1">
              <a:off x="3552" y="1296"/>
              <a:ext cx="0" cy="1296"/>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90" name="Text Box 12">
              <a:extLst>
                <a:ext uri="{FF2B5EF4-FFF2-40B4-BE49-F238E27FC236}">
                  <a16:creationId xmlns:a16="http://schemas.microsoft.com/office/drawing/2014/main" id="{2B09AEAB-9B6C-3CF5-0FB2-7392AE577F96}"/>
                </a:ext>
              </a:extLst>
            </p:cNvPr>
            <p:cNvSpPr txBox="1">
              <a:spLocks noChangeArrowheads="1"/>
            </p:cNvSpPr>
            <p:nvPr/>
          </p:nvSpPr>
          <p:spPr bwMode="auto">
            <a:xfrm>
              <a:off x="3264" y="2544"/>
              <a:ext cx="161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altLang="en-US" sz="1800"/>
                <a:t>–</a:t>
              </a:r>
              <a:r>
                <a:rPr lang="en-GB" altLang="en-US" sz="1800">
                  <a:sym typeface="Symbol" panose="05050102010706020507" pitchFamily="18" charset="2"/>
                </a:rPr>
                <a:t></a:t>
              </a:r>
              <a:r>
                <a:rPr lang="en-GB" altLang="en-US" sz="1800"/>
                <a:t>/a		 </a:t>
              </a:r>
              <a:r>
                <a:rPr lang="en-GB" altLang="en-US" sz="1800">
                  <a:sym typeface="Symbol" panose="05050102010706020507" pitchFamily="18" charset="2"/>
                </a:rPr>
                <a:t> </a:t>
              </a:r>
              <a:r>
                <a:rPr lang="en-GB" altLang="en-US" sz="1800"/>
                <a:t>/a</a:t>
              </a:r>
            </a:p>
          </p:txBody>
        </p:sp>
      </p:grpSp>
      <p:grpSp>
        <p:nvGrpSpPr>
          <p:cNvPr id="44" name="Group 31">
            <a:extLst>
              <a:ext uri="{FF2B5EF4-FFF2-40B4-BE49-F238E27FC236}">
                <a16:creationId xmlns:a16="http://schemas.microsoft.com/office/drawing/2014/main" id="{CC332D3B-382A-4F3A-761B-10BA3CB4AFF9}"/>
              </a:ext>
            </a:extLst>
          </p:cNvPr>
          <p:cNvGrpSpPr>
            <a:grpSpLocks/>
          </p:cNvGrpSpPr>
          <p:nvPr/>
        </p:nvGrpSpPr>
        <p:grpSpPr bwMode="auto">
          <a:xfrm>
            <a:off x="6605588" y="5927725"/>
            <a:ext cx="1295400" cy="546100"/>
            <a:chOff x="3728" y="2208"/>
            <a:chExt cx="816" cy="344"/>
          </a:xfrm>
        </p:grpSpPr>
        <p:sp>
          <p:nvSpPr>
            <p:cNvPr id="88079" name="Oval 16">
              <a:extLst>
                <a:ext uri="{FF2B5EF4-FFF2-40B4-BE49-F238E27FC236}">
                  <a16:creationId xmlns:a16="http://schemas.microsoft.com/office/drawing/2014/main" id="{AB172812-FD35-6245-909A-8E275AFEE0F6}"/>
                </a:ext>
              </a:extLst>
            </p:cNvPr>
            <p:cNvSpPr>
              <a:spLocks noChangeArrowheads="1"/>
            </p:cNvSpPr>
            <p:nvPr/>
          </p:nvSpPr>
          <p:spPr bwMode="auto">
            <a:xfrm>
              <a:off x="3728" y="2208"/>
              <a:ext cx="48" cy="4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en-GB" altLang="en-US" sz="1800">
                <a:solidFill>
                  <a:schemeClr val="hlink"/>
                </a:solidFill>
              </a:endParaRPr>
            </a:p>
          </p:txBody>
        </p:sp>
        <p:sp>
          <p:nvSpPr>
            <p:cNvPr id="88080" name="Oval 17">
              <a:extLst>
                <a:ext uri="{FF2B5EF4-FFF2-40B4-BE49-F238E27FC236}">
                  <a16:creationId xmlns:a16="http://schemas.microsoft.com/office/drawing/2014/main" id="{0F621B53-8ABA-BC54-392A-D89EBEA524D6}"/>
                </a:ext>
              </a:extLst>
            </p:cNvPr>
            <p:cNvSpPr>
              <a:spLocks noChangeArrowheads="1"/>
            </p:cNvSpPr>
            <p:nvPr/>
          </p:nvSpPr>
          <p:spPr bwMode="auto">
            <a:xfrm>
              <a:off x="3840" y="2352"/>
              <a:ext cx="48" cy="4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en-GB" altLang="en-US" sz="1800">
                <a:solidFill>
                  <a:schemeClr val="hlink"/>
                </a:solidFill>
              </a:endParaRPr>
            </a:p>
          </p:txBody>
        </p:sp>
        <p:sp>
          <p:nvSpPr>
            <p:cNvPr id="88081" name="Oval 18">
              <a:extLst>
                <a:ext uri="{FF2B5EF4-FFF2-40B4-BE49-F238E27FC236}">
                  <a16:creationId xmlns:a16="http://schemas.microsoft.com/office/drawing/2014/main" id="{91FB1BBF-C341-E07C-B981-083AB00599BB}"/>
                </a:ext>
              </a:extLst>
            </p:cNvPr>
            <p:cNvSpPr>
              <a:spLocks noChangeArrowheads="1"/>
            </p:cNvSpPr>
            <p:nvPr/>
          </p:nvSpPr>
          <p:spPr bwMode="auto">
            <a:xfrm>
              <a:off x="3920" y="2432"/>
              <a:ext cx="48" cy="4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en-GB" altLang="en-US" sz="1800">
                <a:solidFill>
                  <a:schemeClr val="hlink"/>
                </a:solidFill>
              </a:endParaRPr>
            </a:p>
          </p:txBody>
        </p:sp>
        <p:sp>
          <p:nvSpPr>
            <p:cNvPr id="88082" name="Oval 19">
              <a:extLst>
                <a:ext uri="{FF2B5EF4-FFF2-40B4-BE49-F238E27FC236}">
                  <a16:creationId xmlns:a16="http://schemas.microsoft.com/office/drawing/2014/main" id="{6DE5BB13-A375-4682-E68B-8B68451B6C3A}"/>
                </a:ext>
              </a:extLst>
            </p:cNvPr>
            <p:cNvSpPr>
              <a:spLocks noChangeArrowheads="1"/>
            </p:cNvSpPr>
            <p:nvPr/>
          </p:nvSpPr>
          <p:spPr bwMode="auto">
            <a:xfrm>
              <a:off x="4016" y="2488"/>
              <a:ext cx="48" cy="4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en-GB" altLang="en-US" sz="1800">
                <a:solidFill>
                  <a:schemeClr val="hlink"/>
                </a:solidFill>
              </a:endParaRPr>
            </a:p>
          </p:txBody>
        </p:sp>
        <p:sp>
          <p:nvSpPr>
            <p:cNvPr id="88083" name="Oval 20">
              <a:extLst>
                <a:ext uri="{FF2B5EF4-FFF2-40B4-BE49-F238E27FC236}">
                  <a16:creationId xmlns:a16="http://schemas.microsoft.com/office/drawing/2014/main" id="{E7EEC4CA-F9C7-4BE4-3F14-0FC662A01014}"/>
                </a:ext>
              </a:extLst>
            </p:cNvPr>
            <p:cNvSpPr>
              <a:spLocks noChangeArrowheads="1"/>
            </p:cNvSpPr>
            <p:nvPr/>
          </p:nvSpPr>
          <p:spPr bwMode="auto">
            <a:xfrm>
              <a:off x="4112" y="2504"/>
              <a:ext cx="48" cy="4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en-GB" altLang="en-US" sz="1800">
                <a:solidFill>
                  <a:schemeClr val="hlink"/>
                </a:solidFill>
              </a:endParaRPr>
            </a:p>
          </p:txBody>
        </p:sp>
        <p:sp>
          <p:nvSpPr>
            <p:cNvPr id="88084" name="Oval 21">
              <a:extLst>
                <a:ext uri="{FF2B5EF4-FFF2-40B4-BE49-F238E27FC236}">
                  <a16:creationId xmlns:a16="http://schemas.microsoft.com/office/drawing/2014/main" id="{EC145A93-0E82-4B87-5647-C091AEE6B09B}"/>
                </a:ext>
              </a:extLst>
            </p:cNvPr>
            <p:cNvSpPr>
              <a:spLocks noChangeArrowheads="1"/>
            </p:cNvSpPr>
            <p:nvPr/>
          </p:nvSpPr>
          <p:spPr bwMode="auto">
            <a:xfrm>
              <a:off x="4208" y="2488"/>
              <a:ext cx="48" cy="4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en-GB" altLang="en-US" sz="1800">
                <a:solidFill>
                  <a:schemeClr val="hlink"/>
                </a:solidFill>
              </a:endParaRPr>
            </a:p>
          </p:txBody>
        </p:sp>
        <p:sp>
          <p:nvSpPr>
            <p:cNvPr id="88085" name="Oval 22">
              <a:extLst>
                <a:ext uri="{FF2B5EF4-FFF2-40B4-BE49-F238E27FC236}">
                  <a16:creationId xmlns:a16="http://schemas.microsoft.com/office/drawing/2014/main" id="{8EEE06CE-7AEB-FE51-2C39-1521257BB7E2}"/>
                </a:ext>
              </a:extLst>
            </p:cNvPr>
            <p:cNvSpPr>
              <a:spLocks noChangeArrowheads="1"/>
            </p:cNvSpPr>
            <p:nvPr/>
          </p:nvSpPr>
          <p:spPr bwMode="auto">
            <a:xfrm>
              <a:off x="4304" y="2432"/>
              <a:ext cx="48" cy="4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en-GB" altLang="en-US" sz="1800">
                <a:solidFill>
                  <a:schemeClr val="hlink"/>
                </a:solidFill>
              </a:endParaRPr>
            </a:p>
          </p:txBody>
        </p:sp>
        <p:sp>
          <p:nvSpPr>
            <p:cNvPr id="88086" name="Oval 23">
              <a:extLst>
                <a:ext uri="{FF2B5EF4-FFF2-40B4-BE49-F238E27FC236}">
                  <a16:creationId xmlns:a16="http://schemas.microsoft.com/office/drawing/2014/main" id="{D079E21B-8971-8132-1A31-C1AB443AA63D}"/>
                </a:ext>
              </a:extLst>
            </p:cNvPr>
            <p:cNvSpPr>
              <a:spLocks noChangeArrowheads="1"/>
            </p:cNvSpPr>
            <p:nvPr/>
          </p:nvSpPr>
          <p:spPr bwMode="auto">
            <a:xfrm>
              <a:off x="4400" y="2344"/>
              <a:ext cx="48" cy="4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en-GB" altLang="en-US" sz="1800">
                <a:solidFill>
                  <a:schemeClr val="hlink"/>
                </a:solidFill>
              </a:endParaRPr>
            </a:p>
          </p:txBody>
        </p:sp>
        <p:sp>
          <p:nvSpPr>
            <p:cNvPr id="88087" name="Oval 24">
              <a:extLst>
                <a:ext uri="{FF2B5EF4-FFF2-40B4-BE49-F238E27FC236}">
                  <a16:creationId xmlns:a16="http://schemas.microsoft.com/office/drawing/2014/main" id="{65F0E699-C442-874B-9C16-B921ED5ECD8E}"/>
                </a:ext>
              </a:extLst>
            </p:cNvPr>
            <p:cNvSpPr>
              <a:spLocks noChangeArrowheads="1"/>
            </p:cNvSpPr>
            <p:nvPr/>
          </p:nvSpPr>
          <p:spPr bwMode="auto">
            <a:xfrm>
              <a:off x="4496" y="2208"/>
              <a:ext cx="48" cy="4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en-GB" altLang="en-US" sz="1800">
                <a:solidFill>
                  <a:schemeClr val="hlink"/>
                </a:solidFill>
              </a:endParaRPr>
            </a:p>
          </p:txBody>
        </p:sp>
      </p:grpSp>
      <p:sp>
        <p:nvSpPr>
          <p:cNvPr id="54" name="Text Box 30">
            <a:extLst>
              <a:ext uri="{FF2B5EF4-FFF2-40B4-BE49-F238E27FC236}">
                <a16:creationId xmlns:a16="http://schemas.microsoft.com/office/drawing/2014/main" id="{08AD93D0-9646-E712-B284-7909FC49B2F5}"/>
              </a:ext>
            </a:extLst>
          </p:cNvPr>
          <p:cNvSpPr txBox="1">
            <a:spLocks noChangeArrowheads="1"/>
          </p:cNvSpPr>
          <p:nvPr/>
        </p:nvSpPr>
        <p:spPr bwMode="auto">
          <a:xfrm>
            <a:off x="2405063" y="3924300"/>
            <a:ext cx="38322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a:solidFill>
                  <a:srgbClr val="FF0000"/>
                </a:solidFill>
              </a:rPr>
              <a:t>The# of allowed k states (dots) is equal to the number of primitive cells in the crystal</a:t>
            </a:r>
          </a:p>
          <a:p>
            <a:pPr algn="ctr" eaLnBrk="1" hangingPunct="1">
              <a:spcBef>
                <a:spcPct val="0"/>
              </a:spcBef>
              <a:buClrTx/>
              <a:buSzTx/>
              <a:buFontTx/>
              <a:buNone/>
            </a:pPr>
            <a:endParaRPr lang="en-US" altLang="en-US" sz="2400" baseline="30000">
              <a:solidFill>
                <a:srgbClr val="FF0000"/>
              </a:solidFill>
            </a:endParaRPr>
          </a:p>
          <a:p>
            <a:pPr algn="ctr" eaLnBrk="1" hangingPunct="1">
              <a:spcBef>
                <a:spcPct val="0"/>
              </a:spcBef>
              <a:buClrTx/>
              <a:buSzTx/>
              <a:buFontTx/>
              <a:buNone/>
            </a:pPr>
            <a:r>
              <a:rPr lang="en-US" altLang="en-US" sz="2400">
                <a:solidFill>
                  <a:srgbClr val="FF0000"/>
                </a:solidFill>
              </a:rPr>
              <a:t>Consider examples</a:t>
            </a:r>
            <a:endParaRPr lang="tr-TR" altLang="en-US" sz="2400">
              <a:solidFill>
                <a:srgbClr val="FF0000"/>
              </a:solidFill>
            </a:endParaRPr>
          </a:p>
        </p:txBody>
      </p:sp>
      <p:sp>
        <p:nvSpPr>
          <p:cNvPr id="39" name="Text Box 30">
            <a:extLst>
              <a:ext uri="{FF2B5EF4-FFF2-40B4-BE49-F238E27FC236}">
                <a16:creationId xmlns:a16="http://schemas.microsoft.com/office/drawing/2014/main" id="{B8F5306D-F15B-93BB-BC69-F7167D8BB3F8}"/>
              </a:ext>
            </a:extLst>
          </p:cNvPr>
          <p:cNvSpPr txBox="1">
            <a:spLocks noChangeArrowheads="1"/>
          </p:cNvSpPr>
          <p:nvPr/>
        </p:nvSpPr>
        <p:spPr bwMode="auto">
          <a:xfrm>
            <a:off x="5337175" y="3638550"/>
            <a:ext cx="38306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b="1">
                <a:solidFill>
                  <a:srgbClr val="7030A0"/>
                </a:solidFill>
              </a:rPr>
              <a:t>Will the band fill up?</a:t>
            </a:r>
            <a:endParaRPr lang="tr-TR" altLang="en-US" sz="2400" b="1">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54" grpId="0" uiExpand="1" build="p"/>
      <p:bldP spid="3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26" name="Picture 2" descr="Image result for energy band diagram k 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55672"/>
            <a:ext cx="4385320" cy="4017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15816" y="1283967"/>
            <a:ext cx="1152128" cy="369332"/>
          </a:xfrm>
          <a:prstGeom prst="rect">
            <a:avLst/>
          </a:prstGeom>
          <a:noFill/>
        </p:spPr>
        <p:txBody>
          <a:bodyPr wrap="square" rtlCol="0">
            <a:spAutoFit/>
          </a:bodyPr>
          <a:lstStyle/>
          <a:p>
            <a:r>
              <a:rPr lang="en-US" b="1" dirty="0" err="1"/>
              <a:t>GaAs</a:t>
            </a:r>
            <a:endParaRPr lang="en-US" b="1" dirty="0"/>
          </a:p>
        </p:txBody>
      </p:sp>
      <p:sp>
        <p:nvSpPr>
          <p:cNvPr id="9" name="TextBox 8"/>
          <p:cNvSpPr txBox="1"/>
          <p:nvPr/>
        </p:nvSpPr>
        <p:spPr>
          <a:xfrm>
            <a:off x="4572001" y="1433542"/>
            <a:ext cx="4541942" cy="1384995"/>
          </a:xfrm>
          <a:prstGeom prst="rect">
            <a:avLst/>
          </a:prstGeom>
          <a:noFill/>
        </p:spPr>
        <p:txBody>
          <a:bodyPr wrap="square" rtlCol="0">
            <a:spAutoFit/>
          </a:bodyPr>
          <a:lstStyle/>
          <a:p>
            <a:pPr algn="ctr"/>
            <a:r>
              <a:rPr lang="en-US" sz="2800" dirty="0"/>
              <a:t>Real materials have gaps in the available levels</a:t>
            </a:r>
          </a:p>
        </p:txBody>
      </p:sp>
      <p:pic>
        <p:nvPicPr>
          <p:cNvPr id="5" name="Picture 3">
            <a:extLst>
              <a:ext uri="{FF2B5EF4-FFF2-40B4-BE49-F238E27FC236}">
                <a16:creationId xmlns:a16="http://schemas.microsoft.com/office/drawing/2014/main" id="{61D17ADD-8272-4404-AC9F-2E6D628B4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3975431"/>
            <a:ext cx="5083605" cy="288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30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26" name="Picture 2" descr="Image result for energy band diagram k 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55672"/>
            <a:ext cx="4385320" cy="4017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15816" y="1283967"/>
            <a:ext cx="1152128" cy="369332"/>
          </a:xfrm>
          <a:prstGeom prst="rect">
            <a:avLst/>
          </a:prstGeom>
          <a:noFill/>
        </p:spPr>
        <p:txBody>
          <a:bodyPr wrap="square" rtlCol="0">
            <a:spAutoFit/>
          </a:bodyPr>
          <a:lstStyle/>
          <a:p>
            <a:r>
              <a:rPr lang="en-US" b="1" dirty="0" err="1"/>
              <a:t>GaAs</a:t>
            </a:r>
            <a:endParaRPr lang="en-US" b="1" dirty="0"/>
          </a:p>
        </p:txBody>
      </p:sp>
      <p:sp>
        <p:nvSpPr>
          <p:cNvPr id="9" name="TextBox 8"/>
          <p:cNvSpPr txBox="1"/>
          <p:nvPr/>
        </p:nvSpPr>
        <p:spPr>
          <a:xfrm>
            <a:off x="4572001" y="1433542"/>
            <a:ext cx="4541942" cy="1384995"/>
          </a:xfrm>
          <a:prstGeom prst="rect">
            <a:avLst/>
          </a:prstGeom>
          <a:noFill/>
        </p:spPr>
        <p:txBody>
          <a:bodyPr wrap="square" rtlCol="0">
            <a:spAutoFit/>
          </a:bodyPr>
          <a:lstStyle/>
          <a:p>
            <a:pPr algn="ctr"/>
            <a:r>
              <a:rPr lang="en-US" sz="2800" dirty="0"/>
              <a:t>Real materials have gaps in the available levels</a:t>
            </a:r>
          </a:p>
        </p:txBody>
      </p:sp>
      <p:cxnSp>
        <p:nvCxnSpPr>
          <p:cNvPr id="4" name="Straight Connector 3"/>
          <p:cNvCxnSpPr/>
          <p:nvPr/>
        </p:nvCxnSpPr>
        <p:spPr>
          <a:xfrm>
            <a:off x="1043608" y="3900398"/>
            <a:ext cx="27363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06655" y="3303231"/>
            <a:ext cx="3761923" cy="1815882"/>
          </a:xfrm>
          <a:prstGeom prst="rect">
            <a:avLst/>
          </a:prstGeom>
          <a:noFill/>
        </p:spPr>
        <p:txBody>
          <a:bodyPr wrap="square" rtlCol="0">
            <a:spAutoFit/>
          </a:bodyPr>
          <a:lstStyle/>
          <a:p>
            <a:pPr algn="ctr"/>
            <a:r>
              <a:rPr lang="en-US" sz="2800" dirty="0"/>
              <a:t>Metals have available states just above the Fermi level</a:t>
            </a:r>
          </a:p>
        </p:txBody>
      </p:sp>
    </p:spTree>
    <p:extLst>
      <p:ext uri="{BB962C8B-B14F-4D97-AF65-F5344CB8AC3E}">
        <p14:creationId xmlns:p14="http://schemas.microsoft.com/office/powerpoint/2010/main" val="107112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4.72222E-6 1.11022E-16 L 4.72222E-6 -0.05255 " pathEditMode="relative" rAng="0" ptsTypes="AA">
                                      <p:cBhvr>
                                        <p:cTn id="12" dur="2000" fill="hold"/>
                                        <p:tgtEl>
                                          <p:spTgt spid="4"/>
                                        </p:tgtEl>
                                        <p:attrNameLst>
                                          <p:attrName>ppt_x</p:attrName>
                                          <p:attrName>ppt_y</p:attrName>
                                        </p:attrNameLst>
                                      </p:cBhvr>
                                      <p:rCtr x="0" y="-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512" y="528800"/>
            <a:ext cx="8964488" cy="83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eaLnBrk="1" hangingPunct="1"/>
            <a:r>
              <a:rPr lang="en-US" b="1" kern="0" dirty="0">
                <a:effectLst>
                  <a:outerShdw blurRad="38100" dist="38100" dir="2700000" algn="tl">
                    <a:srgbClr val="000000">
                      <a:alpha val="43137"/>
                    </a:srgbClr>
                  </a:outerShdw>
                </a:effectLst>
              </a:rPr>
              <a:t>Where do energy bands and gaps come from? (a few approaches)</a:t>
            </a:r>
            <a:endParaRPr lang="en-GB" b="1" kern="0" dirty="0">
              <a:effectLst>
                <a:outerShdw blurRad="38100" dist="38100" dir="2700000" algn="tl">
                  <a:srgbClr val="000000">
                    <a:alpha val="43137"/>
                  </a:srgbClr>
                </a:outerShdw>
              </a:effectLst>
            </a:endParaRPr>
          </a:p>
        </p:txBody>
      </p:sp>
      <p:sp>
        <p:nvSpPr>
          <p:cNvPr id="6" name="Rectangle 5"/>
          <p:cNvSpPr/>
          <p:nvPr/>
        </p:nvSpPr>
        <p:spPr>
          <a:xfrm>
            <a:off x="0" y="5273127"/>
            <a:ext cx="9144000" cy="1569660"/>
          </a:xfrm>
          <a:prstGeom prst="rect">
            <a:avLst/>
          </a:prstGeom>
        </p:spPr>
        <p:txBody>
          <a:bodyPr wrap="square">
            <a:spAutoFit/>
          </a:bodyPr>
          <a:lstStyle/>
          <a:p>
            <a:pPr algn="ctr"/>
            <a:r>
              <a:rPr lang="en-US" sz="2400" dirty="0"/>
              <a:t>Texts for Today’s Discussion:</a:t>
            </a:r>
          </a:p>
          <a:p>
            <a:pPr algn="ctr"/>
            <a:r>
              <a:rPr lang="en-US" sz="2400" dirty="0"/>
              <a:t>Kittel: pages 162-176</a:t>
            </a:r>
          </a:p>
          <a:p>
            <a:pPr algn="ctr"/>
            <a:r>
              <a:rPr lang="en-US" sz="2400" dirty="0"/>
              <a:t>Ashcroft &amp; </a:t>
            </a:r>
            <a:r>
              <a:rPr lang="en-US" sz="2400" dirty="0" err="1"/>
              <a:t>Mermin</a:t>
            </a:r>
            <a:r>
              <a:rPr lang="en-US" sz="2400" dirty="0"/>
              <a:t>: pages 152-161 and 176-188</a:t>
            </a:r>
          </a:p>
          <a:p>
            <a:pPr algn="ctr"/>
            <a:r>
              <a:rPr lang="en-US" sz="2400" dirty="0" err="1"/>
              <a:t>Snoke</a:t>
            </a:r>
            <a:r>
              <a:rPr lang="en-US" sz="2400" dirty="0"/>
              <a:t>: pages 1-14</a:t>
            </a:r>
          </a:p>
        </p:txBody>
      </p:sp>
      <p:pic>
        <p:nvPicPr>
          <p:cNvPr id="103426" name="Picture 2" descr="Image result for energy band diagram k 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55672"/>
            <a:ext cx="4385320" cy="4017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15816" y="1283967"/>
            <a:ext cx="1152128" cy="369332"/>
          </a:xfrm>
          <a:prstGeom prst="rect">
            <a:avLst/>
          </a:prstGeom>
          <a:noFill/>
        </p:spPr>
        <p:txBody>
          <a:bodyPr wrap="square" rtlCol="0">
            <a:spAutoFit/>
          </a:bodyPr>
          <a:lstStyle/>
          <a:p>
            <a:r>
              <a:rPr lang="en-US" b="1" dirty="0" err="1"/>
              <a:t>GaAs</a:t>
            </a:r>
            <a:endParaRPr lang="en-US" b="1" dirty="0"/>
          </a:p>
        </p:txBody>
      </p:sp>
      <p:sp>
        <p:nvSpPr>
          <p:cNvPr id="9" name="TextBox 8"/>
          <p:cNvSpPr txBox="1"/>
          <p:nvPr/>
        </p:nvSpPr>
        <p:spPr>
          <a:xfrm>
            <a:off x="4572001" y="1433542"/>
            <a:ext cx="4541942" cy="1384995"/>
          </a:xfrm>
          <a:prstGeom prst="rect">
            <a:avLst/>
          </a:prstGeom>
          <a:noFill/>
        </p:spPr>
        <p:txBody>
          <a:bodyPr wrap="square" rtlCol="0">
            <a:spAutoFit/>
          </a:bodyPr>
          <a:lstStyle/>
          <a:p>
            <a:pPr algn="ctr"/>
            <a:r>
              <a:rPr lang="en-US" sz="2800" dirty="0"/>
              <a:t>Real materials have gaps in the available levels</a:t>
            </a:r>
          </a:p>
        </p:txBody>
      </p:sp>
      <p:sp>
        <p:nvSpPr>
          <p:cNvPr id="11" name="TextBox 10"/>
          <p:cNvSpPr txBox="1"/>
          <p:nvPr/>
        </p:nvSpPr>
        <p:spPr>
          <a:xfrm>
            <a:off x="5006655" y="3303231"/>
            <a:ext cx="3761923" cy="1815882"/>
          </a:xfrm>
          <a:prstGeom prst="rect">
            <a:avLst/>
          </a:prstGeom>
          <a:noFill/>
        </p:spPr>
        <p:txBody>
          <a:bodyPr wrap="square" rtlCol="0">
            <a:spAutoFit/>
          </a:bodyPr>
          <a:lstStyle/>
          <a:p>
            <a:pPr algn="ctr"/>
            <a:r>
              <a:rPr lang="en-US" sz="2800" dirty="0"/>
              <a:t>Metals have available states just above the Fermi level</a:t>
            </a:r>
          </a:p>
        </p:txBody>
      </p:sp>
    </p:spTree>
    <p:extLst>
      <p:ext uri="{BB962C8B-B14F-4D97-AF65-F5344CB8AC3E}">
        <p14:creationId xmlns:p14="http://schemas.microsoft.com/office/powerpoint/2010/main" val="234333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548680"/>
            <a:ext cx="8763000" cy="792162"/>
          </a:xfrm>
        </p:spPr>
        <p:txBody>
          <a:bodyPr/>
          <a:lstStyle/>
          <a:p>
            <a:pPr algn="ctr"/>
            <a:br>
              <a:rPr lang="en-US" sz="4000" b="1" dirty="0">
                <a:solidFill>
                  <a:schemeClr val="tx1"/>
                </a:solidFill>
              </a:rPr>
            </a:br>
            <a:r>
              <a:rPr lang="en-US" sz="3200" b="1" dirty="0">
                <a:solidFill>
                  <a:schemeClr val="tx1"/>
                </a:solidFill>
              </a:rPr>
              <a:t>“Realistic” Atomic Potentials in Solids</a:t>
            </a:r>
            <a:endParaRPr lang="en-US" sz="4000" b="1" dirty="0">
              <a:solidFill>
                <a:schemeClr val="tx1"/>
              </a:solidFill>
            </a:endParaRPr>
          </a:p>
        </p:txBody>
      </p:sp>
      <p:sp>
        <p:nvSpPr>
          <p:cNvPr id="23555" name="Rectangle 3"/>
          <p:cNvSpPr>
            <a:spLocks noGrp="1" noChangeArrowheads="1"/>
          </p:cNvSpPr>
          <p:nvPr>
            <p:ph type="body" sz="half" idx="1"/>
          </p:nvPr>
        </p:nvSpPr>
        <p:spPr>
          <a:xfrm>
            <a:off x="228600" y="1412776"/>
            <a:ext cx="8686800" cy="2232248"/>
          </a:xfrm>
        </p:spPr>
        <p:txBody>
          <a:bodyPr/>
          <a:lstStyle/>
          <a:p>
            <a:r>
              <a:rPr lang="en-US" sz="3200" dirty="0">
                <a:latin typeface="Palatino Linotype" panose="02040502050505030304" pitchFamily="18" charset="0"/>
              </a:rPr>
              <a:t>Multi-electron atomic potentials are complex</a:t>
            </a:r>
          </a:p>
          <a:p>
            <a:r>
              <a:rPr lang="en-US" sz="3200" dirty="0">
                <a:latin typeface="Palatino Linotype" panose="02040502050505030304" pitchFamily="18" charset="0"/>
              </a:rPr>
              <a:t>Even for hydrogen atom with a “simple” Coulomb potential solutions are quite complex</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290" y="3068961"/>
            <a:ext cx="4208934" cy="3789040"/>
          </a:xfrm>
          <a:prstGeom prst="rect">
            <a:avLst/>
          </a:prstGeom>
        </p:spPr>
      </p:pic>
      <p:graphicFrame>
        <p:nvGraphicFramePr>
          <p:cNvPr id="5" name="Object 2"/>
          <p:cNvGraphicFramePr>
            <a:graphicFrameLocks noChangeAspect="1"/>
          </p:cNvGraphicFramePr>
          <p:nvPr/>
        </p:nvGraphicFramePr>
        <p:xfrm>
          <a:off x="5286762" y="4880532"/>
          <a:ext cx="1292225" cy="738187"/>
        </p:xfrm>
        <a:graphic>
          <a:graphicData uri="http://schemas.openxmlformats.org/presentationml/2006/ole">
            <mc:AlternateContent xmlns:mc="http://schemas.openxmlformats.org/markup-compatibility/2006">
              <mc:Choice xmlns:v="urn:schemas-microsoft-com:vml" Requires="v">
                <p:oleObj name="Equation" r:id="rId4" imgW="355320" imgH="203040" progId="Equation.3">
                  <p:embed/>
                </p:oleObj>
              </mc:Choice>
              <mc:Fallback>
                <p:oleObj name="Equation" r:id="rId4" imgW="355320" imgH="203040" progId="Equation.3">
                  <p:embed/>
                  <p:pic>
                    <p:nvPicPr>
                      <p:cNvPr id="5" name="Object 2"/>
                      <p:cNvPicPr>
                        <a:picLocks noChangeAspect="1" noChangeArrowheads="1"/>
                      </p:cNvPicPr>
                      <p:nvPr/>
                    </p:nvPicPr>
                    <p:blipFill>
                      <a:blip r:embed="rId5"/>
                      <a:srcRect/>
                      <a:stretch>
                        <a:fillRect/>
                      </a:stretch>
                    </p:blipFill>
                    <p:spPr bwMode="auto">
                      <a:xfrm>
                        <a:off x="5286762" y="4880532"/>
                        <a:ext cx="1292225" cy="738187"/>
                      </a:xfrm>
                      <a:prstGeom prst="rect">
                        <a:avLst/>
                      </a:prstGeom>
                      <a:noFill/>
                      <a:ln w="25400">
                        <a:noFill/>
                        <a:miter lim="800000"/>
                        <a:headEnd/>
                        <a:tailEnd/>
                      </a:ln>
                      <a:effectLst/>
                    </p:spPr>
                  </p:pic>
                </p:oleObj>
              </mc:Fallback>
            </mc:AlternateContent>
          </a:graphicData>
        </a:graphic>
      </p:graphicFrame>
      <p:sp>
        <p:nvSpPr>
          <p:cNvPr id="6" name="Text Box 30"/>
          <p:cNvSpPr txBox="1">
            <a:spLocks noChangeArrowheads="1"/>
          </p:cNvSpPr>
          <p:nvPr/>
        </p:nvSpPr>
        <p:spPr bwMode="auto">
          <a:xfrm>
            <a:off x="878815" y="6128048"/>
            <a:ext cx="8579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400" dirty="0"/>
              <a:t>U=0</a:t>
            </a:r>
            <a:endParaRPr lang="tr-TR" sz="2400" dirty="0"/>
          </a:p>
        </p:txBody>
      </p:sp>
      <p:grpSp>
        <p:nvGrpSpPr>
          <p:cNvPr id="7" name="Group 23"/>
          <p:cNvGrpSpPr>
            <a:grpSpLocks/>
          </p:cNvGrpSpPr>
          <p:nvPr/>
        </p:nvGrpSpPr>
        <p:grpSpPr bwMode="auto">
          <a:xfrm>
            <a:off x="306388" y="5029200"/>
            <a:ext cx="2063750" cy="1906588"/>
            <a:chOff x="491" y="1943"/>
            <a:chExt cx="1300" cy="1201"/>
          </a:xfrm>
        </p:grpSpPr>
        <p:grpSp>
          <p:nvGrpSpPr>
            <p:cNvPr id="8" name="Group 13"/>
            <p:cNvGrpSpPr>
              <a:grpSpLocks/>
            </p:cNvGrpSpPr>
            <p:nvPr/>
          </p:nvGrpSpPr>
          <p:grpSpPr bwMode="auto">
            <a:xfrm>
              <a:off x="680" y="2115"/>
              <a:ext cx="817" cy="805"/>
              <a:chOff x="884" y="2251"/>
              <a:chExt cx="545" cy="862"/>
            </a:xfrm>
          </p:grpSpPr>
          <p:sp>
            <p:nvSpPr>
              <p:cNvPr id="16" name="Line 8"/>
              <p:cNvSpPr>
                <a:spLocks noChangeShapeType="1"/>
              </p:cNvSpPr>
              <p:nvPr/>
            </p:nvSpPr>
            <p:spPr bwMode="auto">
              <a:xfrm>
                <a:off x="884" y="2251"/>
                <a:ext cx="0" cy="862"/>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 name="Line 9"/>
              <p:cNvSpPr>
                <a:spLocks noChangeShapeType="1"/>
              </p:cNvSpPr>
              <p:nvPr/>
            </p:nvSpPr>
            <p:spPr bwMode="auto">
              <a:xfrm>
                <a:off x="884" y="3113"/>
                <a:ext cx="54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1"/>
              <p:cNvSpPr>
                <a:spLocks noChangeShapeType="1"/>
              </p:cNvSpPr>
              <p:nvPr/>
            </p:nvSpPr>
            <p:spPr bwMode="auto">
              <a:xfrm flipV="1">
                <a:off x="1429" y="2251"/>
                <a:ext cx="0" cy="8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9" name="Text Box 15"/>
            <p:cNvSpPr txBox="1">
              <a:spLocks noChangeArrowheads="1"/>
            </p:cNvSpPr>
            <p:nvPr/>
          </p:nvSpPr>
          <p:spPr bwMode="auto">
            <a:xfrm>
              <a:off x="595" y="2920"/>
              <a:ext cx="19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1600"/>
                <a:t>0</a:t>
              </a:r>
              <a:endParaRPr lang="tr-TR" sz="1600"/>
            </a:p>
          </p:txBody>
        </p:sp>
        <p:sp>
          <p:nvSpPr>
            <p:cNvPr id="10" name="Text Box 16"/>
            <p:cNvSpPr txBox="1">
              <a:spLocks noChangeArrowheads="1"/>
            </p:cNvSpPr>
            <p:nvPr/>
          </p:nvSpPr>
          <p:spPr bwMode="auto">
            <a:xfrm>
              <a:off x="1429" y="2931"/>
              <a:ext cx="1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tr-TR" sz="1600"/>
                <a:t>L</a:t>
              </a:r>
            </a:p>
          </p:txBody>
        </p:sp>
        <p:sp>
          <p:nvSpPr>
            <p:cNvPr id="11" name="Line 17"/>
            <p:cNvSpPr>
              <a:spLocks noChangeShapeType="1"/>
            </p:cNvSpPr>
            <p:nvPr/>
          </p:nvSpPr>
          <p:spPr bwMode="auto">
            <a:xfrm>
              <a:off x="1474" y="2931"/>
              <a:ext cx="31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18"/>
            <p:cNvSpPr>
              <a:spLocks noChangeShapeType="1"/>
            </p:cNvSpPr>
            <p:nvPr/>
          </p:nvSpPr>
          <p:spPr bwMode="auto">
            <a:xfrm flipV="1">
              <a:off x="670" y="2024"/>
              <a:ext cx="0" cy="9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19"/>
            <p:cNvSpPr txBox="1">
              <a:spLocks noChangeArrowheads="1"/>
            </p:cNvSpPr>
            <p:nvPr/>
          </p:nvSpPr>
          <p:spPr bwMode="auto">
            <a:xfrm>
              <a:off x="657" y="1943"/>
              <a:ext cx="22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1800"/>
                <a:t>U</a:t>
              </a:r>
              <a:endParaRPr lang="tr-TR" sz="1800"/>
            </a:p>
          </p:txBody>
        </p:sp>
        <p:sp>
          <p:nvSpPr>
            <p:cNvPr id="14" name="Rectangle 21"/>
            <p:cNvSpPr>
              <a:spLocks noChangeArrowheads="1"/>
            </p:cNvSpPr>
            <p:nvPr/>
          </p:nvSpPr>
          <p:spPr bwMode="auto">
            <a:xfrm>
              <a:off x="1507" y="2126"/>
              <a:ext cx="182" cy="800"/>
            </a:xfrm>
            <a:prstGeom prst="rect">
              <a:avLst/>
            </a:prstGeom>
            <a:pattFill prst="dkUpDiag">
              <a:fgClr>
                <a:srgbClr val="336699"/>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5" name="Rectangle 22"/>
            <p:cNvSpPr>
              <a:spLocks noChangeArrowheads="1"/>
            </p:cNvSpPr>
            <p:nvPr/>
          </p:nvSpPr>
          <p:spPr bwMode="auto">
            <a:xfrm>
              <a:off x="491" y="2115"/>
              <a:ext cx="182" cy="800"/>
            </a:xfrm>
            <a:prstGeom prst="rect">
              <a:avLst/>
            </a:prstGeom>
            <a:pattFill prst="dkUpDiag">
              <a:fgClr>
                <a:srgbClr val="336699"/>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sp>
        <p:nvSpPr>
          <p:cNvPr id="3" name="TextBox 2">
            <a:extLst>
              <a:ext uri="{FF2B5EF4-FFF2-40B4-BE49-F238E27FC236}">
                <a16:creationId xmlns:a16="http://schemas.microsoft.com/office/drawing/2014/main" id="{3E5F3A9D-122F-4E10-B2DA-ADD9974AE853}"/>
              </a:ext>
            </a:extLst>
          </p:cNvPr>
          <p:cNvSpPr txBox="1"/>
          <p:nvPr/>
        </p:nvSpPr>
        <p:spPr>
          <a:xfrm>
            <a:off x="6662773" y="3356120"/>
            <a:ext cx="2395315" cy="3416320"/>
          </a:xfrm>
          <a:prstGeom prst="rect">
            <a:avLst/>
          </a:prstGeom>
          <a:noFill/>
        </p:spPr>
        <p:txBody>
          <a:bodyPr wrap="square" rtlCol="0">
            <a:spAutoFit/>
          </a:bodyPr>
          <a:lstStyle/>
          <a:p>
            <a:pPr algn="ctr"/>
            <a:r>
              <a:rPr lang="en-US" sz="2400" dirty="0"/>
              <a:t>That’s why we started by ignoring the potential all together. </a:t>
            </a:r>
          </a:p>
          <a:p>
            <a:pPr algn="ctr"/>
            <a:r>
              <a:rPr lang="en-US" sz="2400" dirty="0"/>
              <a:t>That got us close, but didn’t explain gaps.</a:t>
            </a:r>
          </a:p>
        </p:txBody>
      </p:sp>
    </p:spTree>
    <p:extLst>
      <p:ext uri="{BB962C8B-B14F-4D97-AF65-F5344CB8AC3E}">
        <p14:creationId xmlns:p14="http://schemas.microsoft.com/office/powerpoint/2010/main" val="205189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BDC497CA-12CA-7375-9FA9-0BC305C93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26" y="1649175"/>
            <a:ext cx="8936164" cy="301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6" name="Picture 2" descr="Image result for energy band diagram k sp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06" y="1653299"/>
            <a:ext cx="4385320" cy="401715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1756708"/>
            <a:ext cx="1152128" cy="369332"/>
          </a:xfrm>
          <a:prstGeom prst="rect">
            <a:avLst/>
          </a:prstGeom>
          <a:noFill/>
        </p:spPr>
        <p:txBody>
          <a:bodyPr wrap="square" rtlCol="0">
            <a:spAutoFit/>
          </a:bodyPr>
          <a:lstStyle/>
          <a:p>
            <a:r>
              <a:rPr lang="en-US" b="1" dirty="0" err="1"/>
              <a:t>GaAs</a:t>
            </a:r>
            <a:endParaRPr lang="en-US" b="1" dirty="0"/>
          </a:p>
        </p:txBody>
      </p:sp>
      <p:sp>
        <p:nvSpPr>
          <p:cNvPr id="6" name="Title 5">
            <a:extLst>
              <a:ext uri="{FF2B5EF4-FFF2-40B4-BE49-F238E27FC236}">
                <a16:creationId xmlns:a16="http://schemas.microsoft.com/office/drawing/2014/main" id="{BB98163F-280D-28FF-44A1-D31A7592FBB3}"/>
              </a:ext>
            </a:extLst>
          </p:cNvPr>
          <p:cNvSpPr>
            <a:spLocks noGrp="1"/>
          </p:cNvSpPr>
          <p:nvPr>
            <p:ph type="title"/>
          </p:nvPr>
        </p:nvSpPr>
        <p:spPr>
          <a:xfrm>
            <a:off x="303626" y="346433"/>
            <a:ext cx="8686800" cy="1139825"/>
          </a:xfrm>
        </p:spPr>
        <p:txBody>
          <a:bodyPr/>
          <a:lstStyle/>
          <a:p>
            <a:pPr algn="ctr"/>
            <a:r>
              <a:rPr lang="en-US" sz="3400" dirty="0"/>
              <a:t>Right: Ignoring gaps would actually be pretty close</a:t>
            </a:r>
            <a:br>
              <a:rPr lang="en-US" sz="3600" dirty="0"/>
            </a:br>
            <a:r>
              <a:rPr lang="en-US" sz="3600" dirty="0"/>
              <a:t>Left material: Not so much</a:t>
            </a:r>
          </a:p>
        </p:txBody>
      </p:sp>
      <p:sp>
        <p:nvSpPr>
          <p:cNvPr id="3" name="TextBox 2">
            <a:extLst>
              <a:ext uri="{FF2B5EF4-FFF2-40B4-BE49-F238E27FC236}">
                <a16:creationId xmlns:a16="http://schemas.microsoft.com/office/drawing/2014/main" id="{0A4BA5F0-6DB0-C971-1048-6042A0FBF8FD}"/>
              </a:ext>
            </a:extLst>
          </p:cNvPr>
          <p:cNvSpPr txBox="1"/>
          <p:nvPr/>
        </p:nvSpPr>
        <p:spPr>
          <a:xfrm>
            <a:off x="431540" y="5767139"/>
            <a:ext cx="8280920" cy="646331"/>
          </a:xfrm>
          <a:prstGeom prst="rect">
            <a:avLst/>
          </a:prstGeom>
          <a:noFill/>
        </p:spPr>
        <p:txBody>
          <a:bodyPr wrap="square" rtlCol="0">
            <a:spAutoFit/>
          </a:bodyPr>
          <a:lstStyle/>
          <a:p>
            <a:pPr algn="ctr"/>
            <a:r>
              <a:rPr lang="en-US" dirty="0"/>
              <a:t>We’ll learn how to calculate these bands ignoring gaps next time. </a:t>
            </a:r>
          </a:p>
          <a:p>
            <a:pPr algn="ctr"/>
            <a:r>
              <a:rPr lang="en-US" dirty="0"/>
              <a:t>The empty lattice is a good start and works well for many materials.</a:t>
            </a:r>
          </a:p>
        </p:txBody>
      </p:sp>
    </p:spTree>
    <p:extLst>
      <p:ext uri="{BB962C8B-B14F-4D97-AF65-F5344CB8AC3E}">
        <p14:creationId xmlns:p14="http://schemas.microsoft.com/office/powerpoint/2010/main" val="2420724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60766-2DF2-48C6-A71F-15C3FEC35462}"/>
              </a:ext>
            </a:extLst>
          </p:cNvPr>
          <p:cNvSpPr>
            <a:spLocks noGrp="1"/>
          </p:cNvSpPr>
          <p:nvPr>
            <p:ph type="title"/>
          </p:nvPr>
        </p:nvSpPr>
        <p:spPr>
          <a:xfrm>
            <a:off x="457200" y="277813"/>
            <a:ext cx="8579296" cy="1139825"/>
          </a:xfrm>
        </p:spPr>
        <p:txBody>
          <a:bodyPr/>
          <a:lstStyle/>
          <a:p>
            <a:r>
              <a:rPr lang="en-US" dirty="0"/>
              <a:t>What do physicists do when complex?</a:t>
            </a:r>
          </a:p>
        </p:txBody>
      </p:sp>
      <p:sp>
        <p:nvSpPr>
          <p:cNvPr id="3" name="Content Placeholder 2">
            <a:extLst>
              <a:ext uri="{FF2B5EF4-FFF2-40B4-BE49-F238E27FC236}">
                <a16:creationId xmlns:a16="http://schemas.microsoft.com/office/drawing/2014/main" id="{77CE018B-C3BD-48FC-8F5B-3862828E0B16}"/>
              </a:ext>
            </a:extLst>
          </p:cNvPr>
          <p:cNvSpPr>
            <a:spLocks noGrp="1"/>
          </p:cNvSpPr>
          <p:nvPr>
            <p:ph idx="1"/>
          </p:nvPr>
        </p:nvSpPr>
        <p:spPr/>
        <p:txBody>
          <a:bodyPr/>
          <a:lstStyle/>
          <a:p>
            <a:r>
              <a:rPr lang="en-US" dirty="0"/>
              <a:t>We figure out how to simplify it.</a:t>
            </a:r>
          </a:p>
          <a:p>
            <a:r>
              <a:rPr lang="en-US" dirty="0"/>
              <a:t>If taking one well for the whole metal was too simple, we can take a step further by…</a:t>
            </a:r>
          </a:p>
        </p:txBody>
      </p:sp>
      <p:sp>
        <p:nvSpPr>
          <p:cNvPr id="5" name="TextBox 4">
            <a:extLst>
              <a:ext uri="{FF2B5EF4-FFF2-40B4-BE49-F238E27FC236}">
                <a16:creationId xmlns:a16="http://schemas.microsoft.com/office/drawing/2014/main" id="{3373070D-D415-2BAE-A339-74BC1079EA90}"/>
              </a:ext>
            </a:extLst>
          </p:cNvPr>
          <p:cNvSpPr txBox="1"/>
          <p:nvPr/>
        </p:nvSpPr>
        <p:spPr>
          <a:xfrm>
            <a:off x="1977042" y="277330"/>
            <a:ext cx="5539612" cy="369332"/>
          </a:xfrm>
          <a:prstGeom prst="rect">
            <a:avLst/>
          </a:prstGeom>
          <a:noFill/>
        </p:spPr>
        <p:txBody>
          <a:bodyPr wrap="square">
            <a:spAutoFit/>
          </a:bodyPr>
          <a:lstStyle/>
          <a:p>
            <a:r>
              <a:rPr lang="en-US" sz="1800" b="1" dirty="0">
                <a:solidFill>
                  <a:schemeClr val="tx1"/>
                </a:solidFill>
              </a:rPr>
              <a:t>“Realistic” Atomic Potentials </a:t>
            </a:r>
            <a:r>
              <a:rPr lang="en-US" b="1" dirty="0"/>
              <a:t>are complex</a:t>
            </a:r>
            <a:endParaRPr lang="en-US" dirty="0"/>
          </a:p>
        </p:txBody>
      </p:sp>
    </p:spTree>
    <p:extLst>
      <p:ext uri="{BB962C8B-B14F-4D97-AF65-F5344CB8AC3E}">
        <p14:creationId xmlns:p14="http://schemas.microsoft.com/office/powerpoint/2010/main" val="205636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79388" y="521495"/>
            <a:ext cx="8964612" cy="787400"/>
          </a:xfrm>
        </p:spPr>
        <p:txBody>
          <a:bodyPr/>
          <a:lstStyle/>
          <a:p>
            <a:pPr algn="ctr"/>
            <a:r>
              <a:rPr lang="en-US" sz="4000" dirty="0"/>
              <a:t>Quantum Well for Each Atom Rather than a Giant Quantum Well for the Metal</a:t>
            </a:r>
          </a:p>
        </p:txBody>
      </p:sp>
      <p:sp>
        <p:nvSpPr>
          <p:cNvPr id="3" name="Freeform 2"/>
          <p:cNvSpPr/>
          <p:nvPr/>
        </p:nvSpPr>
        <p:spPr>
          <a:xfrm>
            <a:off x="2051050" y="2060575"/>
            <a:ext cx="5448300" cy="1498600"/>
          </a:xfrm>
          <a:custGeom>
            <a:avLst/>
            <a:gdLst>
              <a:gd name="connsiteX0" fmla="*/ 0 w 5447490"/>
              <a:gd name="connsiteY0" fmla="*/ 38911 h 1498060"/>
              <a:gd name="connsiteX1" fmla="*/ 1322962 w 5447490"/>
              <a:gd name="connsiteY1" fmla="*/ 38911 h 1498060"/>
              <a:gd name="connsiteX2" fmla="*/ 1303507 w 5447490"/>
              <a:gd name="connsiteY2" fmla="*/ 1459149 h 1498060"/>
              <a:gd name="connsiteX3" fmla="*/ 3287949 w 5447490"/>
              <a:gd name="connsiteY3" fmla="*/ 1498060 h 1498060"/>
              <a:gd name="connsiteX4" fmla="*/ 3268494 w 5447490"/>
              <a:gd name="connsiteY4" fmla="*/ 0 h 1498060"/>
              <a:gd name="connsiteX5" fmla="*/ 5447490 w 5447490"/>
              <a:gd name="connsiteY5" fmla="*/ 19455 h 149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7490" h="1498060">
                <a:moveTo>
                  <a:pt x="0" y="38911"/>
                </a:moveTo>
                <a:lnTo>
                  <a:pt x="1322962" y="38911"/>
                </a:lnTo>
                <a:lnTo>
                  <a:pt x="1303507" y="1459149"/>
                </a:lnTo>
                <a:lnTo>
                  <a:pt x="3287949" y="1498060"/>
                </a:lnTo>
                <a:lnTo>
                  <a:pt x="3268494" y="0"/>
                </a:lnTo>
                <a:lnTo>
                  <a:pt x="5447490" y="19455"/>
                </a:lnTo>
              </a:path>
            </a:pathLst>
          </a:custGeom>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7" name="Straight Connector 6"/>
          <p:cNvCxnSpPr/>
          <p:nvPr/>
        </p:nvCxnSpPr>
        <p:spPr>
          <a:xfrm>
            <a:off x="3276600" y="3212976"/>
            <a:ext cx="208756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76600" y="2852936"/>
            <a:ext cx="208756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6601" y="2244271"/>
            <a:ext cx="20875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158917" y="2276990"/>
            <a:ext cx="2944391" cy="830997"/>
          </a:xfrm>
          <a:prstGeom prst="rect">
            <a:avLst/>
          </a:prstGeom>
          <a:noFill/>
        </p:spPr>
        <p:txBody>
          <a:bodyPr wrap="square" rtlCol="0">
            <a:spAutoFit/>
          </a:bodyPr>
          <a:lstStyle/>
          <a:p>
            <a:pPr algn="ctr"/>
            <a:r>
              <a:rPr lang="en-US" sz="2400" dirty="0"/>
              <a:t>Quantum/Atomic Physics</a:t>
            </a:r>
          </a:p>
        </p:txBody>
      </p:sp>
      <p:pic>
        <p:nvPicPr>
          <p:cNvPr id="4" name="Picture 3"/>
          <p:cNvPicPr>
            <a:picLocks noChangeAspect="1"/>
          </p:cNvPicPr>
          <p:nvPr/>
        </p:nvPicPr>
        <p:blipFill>
          <a:blip r:embed="rId3"/>
          <a:stretch>
            <a:fillRect/>
          </a:stretch>
        </p:blipFill>
        <p:spPr>
          <a:xfrm>
            <a:off x="395536" y="1245878"/>
            <a:ext cx="2052482" cy="3208647"/>
          </a:xfrm>
          <a:prstGeom prst="rect">
            <a:avLst/>
          </a:prstGeom>
        </p:spPr>
      </p:pic>
    </p:spTree>
    <p:extLst>
      <p:ext uri="{BB962C8B-B14F-4D97-AF65-F5344CB8AC3E}">
        <p14:creationId xmlns:p14="http://schemas.microsoft.com/office/powerpoint/2010/main" val="4035532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79388" y="521495"/>
            <a:ext cx="8964612" cy="787400"/>
          </a:xfrm>
        </p:spPr>
        <p:txBody>
          <a:bodyPr/>
          <a:lstStyle/>
          <a:p>
            <a:pPr algn="ctr"/>
            <a:r>
              <a:rPr lang="en-US" sz="4000" dirty="0"/>
              <a:t>Quantum Well for Each Atom Rather than a Giant Quantum Well for the Metal</a:t>
            </a:r>
          </a:p>
        </p:txBody>
      </p:sp>
      <p:sp>
        <p:nvSpPr>
          <p:cNvPr id="3" name="Freeform 2"/>
          <p:cNvSpPr/>
          <p:nvPr/>
        </p:nvSpPr>
        <p:spPr>
          <a:xfrm>
            <a:off x="2051050" y="2060575"/>
            <a:ext cx="5448300" cy="1498600"/>
          </a:xfrm>
          <a:custGeom>
            <a:avLst/>
            <a:gdLst>
              <a:gd name="connsiteX0" fmla="*/ 0 w 5447490"/>
              <a:gd name="connsiteY0" fmla="*/ 38911 h 1498060"/>
              <a:gd name="connsiteX1" fmla="*/ 1322962 w 5447490"/>
              <a:gd name="connsiteY1" fmla="*/ 38911 h 1498060"/>
              <a:gd name="connsiteX2" fmla="*/ 1303507 w 5447490"/>
              <a:gd name="connsiteY2" fmla="*/ 1459149 h 1498060"/>
              <a:gd name="connsiteX3" fmla="*/ 3287949 w 5447490"/>
              <a:gd name="connsiteY3" fmla="*/ 1498060 h 1498060"/>
              <a:gd name="connsiteX4" fmla="*/ 3268494 w 5447490"/>
              <a:gd name="connsiteY4" fmla="*/ 0 h 1498060"/>
              <a:gd name="connsiteX5" fmla="*/ 5447490 w 5447490"/>
              <a:gd name="connsiteY5" fmla="*/ 19455 h 149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7490" h="1498060">
                <a:moveTo>
                  <a:pt x="0" y="38911"/>
                </a:moveTo>
                <a:lnTo>
                  <a:pt x="1322962" y="38911"/>
                </a:lnTo>
                <a:lnTo>
                  <a:pt x="1303507" y="1459149"/>
                </a:lnTo>
                <a:lnTo>
                  <a:pt x="3287949" y="1498060"/>
                </a:lnTo>
                <a:lnTo>
                  <a:pt x="3268494" y="0"/>
                </a:lnTo>
                <a:lnTo>
                  <a:pt x="5447490" y="19455"/>
                </a:lnTo>
              </a:path>
            </a:pathLst>
          </a:custGeom>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7" name="Straight Connector 6"/>
          <p:cNvCxnSpPr/>
          <p:nvPr/>
        </p:nvCxnSpPr>
        <p:spPr>
          <a:xfrm>
            <a:off x="3276600" y="3212976"/>
            <a:ext cx="208756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76600" y="2852936"/>
            <a:ext cx="208756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6601" y="2244271"/>
            <a:ext cx="20875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655" name="TextBox 9"/>
          <p:cNvSpPr txBox="1">
            <a:spLocks noChangeArrowheads="1"/>
          </p:cNvSpPr>
          <p:nvPr/>
        </p:nvSpPr>
        <p:spPr bwMode="auto">
          <a:xfrm>
            <a:off x="3276600" y="1839913"/>
            <a:ext cx="2087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Single Atom</a:t>
            </a:r>
          </a:p>
        </p:txBody>
      </p:sp>
      <p:sp>
        <p:nvSpPr>
          <p:cNvPr id="11" name="Freeform 10"/>
          <p:cNvSpPr/>
          <p:nvPr/>
        </p:nvSpPr>
        <p:spPr>
          <a:xfrm>
            <a:off x="179388" y="4797425"/>
            <a:ext cx="1868487" cy="1595438"/>
          </a:xfrm>
          <a:custGeom>
            <a:avLst/>
            <a:gdLst>
              <a:gd name="connsiteX0" fmla="*/ 0 w 1867711"/>
              <a:gd name="connsiteY0" fmla="*/ 0 h 1595337"/>
              <a:gd name="connsiteX1" fmla="*/ 525294 w 1867711"/>
              <a:gd name="connsiteY1" fmla="*/ 19456 h 1595337"/>
              <a:gd name="connsiteX2" fmla="*/ 505838 w 1867711"/>
              <a:gd name="connsiteY2" fmla="*/ 1556426 h 1595337"/>
              <a:gd name="connsiteX3" fmla="*/ 972766 w 1867711"/>
              <a:gd name="connsiteY3" fmla="*/ 1595337 h 1595337"/>
              <a:gd name="connsiteX4" fmla="*/ 1011677 w 1867711"/>
              <a:gd name="connsiteY4" fmla="*/ 38911 h 1595337"/>
              <a:gd name="connsiteX5" fmla="*/ 1400783 w 1867711"/>
              <a:gd name="connsiteY5" fmla="*/ 38911 h 1595337"/>
              <a:gd name="connsiteX6" fmla="*/ 1361872 w 1867711"/>
              <a:gd name="connsiteY6" fmla="*/ 1575881 h 1595337"/>
              <a:gd name="connsiteX7" fmla="*/ 1848255 w 1867711"/>
              <a:gd name="connsiteY7" fmla="*/ 1575881 h 1595337"/>
              <a:gd name="connsiteX8" fmla="*/ 1867711 w 1867711"/>
              <a:gd name="connsiteY8" fmla="*/ 38911 h 15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711" h="1595337">
                <a:moveTo>
                  <a:pt x="0" y="0"/>
                </a:moveTo>
                <a:lnTo>
                  <a:pt x="525294" y="19456"/>
                </a:lnTo>
                <a:lnTo>
                  <a:pt x="505838" y="1556426"/>
                </a:lnTo>
                <a:lnTo>
                  <a:pt x="972766" y="1595337"/>
                </a:lnTo>
                <a:lnTo>
                  <a:pt x="1011677" y="38911"/>
                </a:lnTo>
                <a:lnTo>
                  <a:pt x="1400783" y="38911"/>
                </a:lnTo>
                <a:lnTo>
                  <a:pt x="1361872" y="1575881"/>
                </a:lnTo>
                <a:lnTo>
                  <a:pt x="1848255" y="1575881"/>
                </a:lnTo>
                <a:lnTo>
                  <a:pt x="1867711" y="3891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a:xfrm>
            <a:off x="2024063" y="4816475"/>
            <a:ext cx="1866900" cy="1595438"/>
          </a:xfrm>
          <a:custGeom>
            <a:avLst/>
            <a:gdLst>
              <a:gd name="connsiteX0" fmla="*/ 0 w 1867711"/>
              <a:gd name="connsiteY0" fmla="*/ 0 h 1595337"/>
              <a:gd name="connsiteX1" fmla="*/ 525294 w 1867711"/>
              <a:gd name="connsiteY1" fmla="*/ 19456 h 1595337"/>
              <a:gd name="connsiteX2" fmla="*/ 505838 w 1867711"/>
              <a:gd name="connsiteY2" fmla="*/ 1556426 h 1595337"/>
              <a:gd name="connsiteX3" fmla="*/ 972766 w 1867711"/>
              <a:gd name="connsiteY3" fmla="*/ 1595337 h 1595337"/>
              <a:gd name="connsiteX4" fmla="*/ 1011677 w 1867711"/>
              <a:gd name="connsiteY4" fmla="*/ 38911 h 1595337"/>
              <a:gd name="connsiteX5" fmla="*/ 1400783 w 1867711"/>
              <a:gd name="connsiteY5" fmla="*/ 38911 h 1595337"/>
              <a:gd name="connsiteX6" fmla="*/ 1361872 w 1867711"/>
              <a:gd name="connsiteY6" fmla="*/ 1575881 h 1595337"/>
              <a:gd name="connsiteX7" fmla="*/ 1848255 w 1867711"/>
              <a:gd name="connsiteY7" fmla="*/ 1575881 h 1595337"/>
              <a:gd name="connsiteX8" fmla="*/ 1867711 w 1867711"/>
              <a:gd name="connsiteY8" fmla="*/ 38911 h 15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711" h="1595337">
                <a:moveTo>
                  <a:pt x="0" y="0"/>
                </a:moveTo>
                <a:lnTo>
                  <a:pt x="525294" y="19456"/>
                </a:lnTo>
                <a:lnTo>
                  <a:pt x="505838" y="1556426"/>
                </a:lnTo>
                <a:lnTo>
                  <a:pt x="972766" y="1595337"/>
                </a:lnTo>
                <a:lnTo>
                  <a:pt x="1011677" y="38911"/>
                </a:lnTo>
                <a:lnTo>
                  <a:pt x="1400783" y="38911"/>
                </a:lnTo>
                <a:lnTo>
                  <a:pt x="1361872" y="1575881"/>
                </a:lnTo>
                <a:lnTo>
                  <a:pt x="1848255" y="1575881"/>
                </a:lnTo>
                <a:lnTo>
                  <a:pt x="1867711" y="3891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12"/>
          <p:cNvSpPr/>
          <p:nvPr/>
        </p:nvSpPr>
        <p:spPr>
          <a:xfrm>
            <a:off x="3895725" y="4838700"/>
            <a:ext cx="1868488" cy="1595438"/>
          </a:xfrm>
          <a:custGeom>
            <a:avLst/>
            <a:gdLst>
              <a:gd name="connsiteX0" fmla="*/ 0 w 1867711"/>
              <a:gd name="connsiteY0" fmla="*/ 0 h 1595337"/>
              <a:gd name="connsiteX1" fmla="*/ 525294 w 1867711"/>
              <a:gd name="connsiteY1" fmla="*/ 19456 h 1595337"/>
              <a:gd name="connsiteX2" fmla="*/ 505838 w 1867711"/>
              <a:gd name="connsiteY2" fmla="*/ 1556426 h 1595337"/>
              <a:gd name="connsiteX3" fmla="*/ 972766 w 1867711"/>
              <a:gd name="connsiteY3" fmla="*/ 1595337 h 1595337"/>
              <a:gd name="connsiteX4" fmla="*/ 1011677 w 1867711"/>
              <a:gd name="connsiteY4" fmla="*/ 38911 h 1595337"/>
              <a:gd name="connsiteX5" fmla="*/ 1400783 w 1867711"/>
              <a:gd name="connsiteY5" fmla="*/ 38911 h 1595337"/>
              <a:gd name="connsiteX6" fmla="*/ 1361872 w 1867711"/>
              <a:gd name="connsiteY6" fmla="*/ 1575881 h 1595337"/>
              <a:gd name="connsiteX7" fmla="*/ 1848255 w 1867711"/>
              <a:gd name="connsiteY7" fmla="*/ 1575881 h 1595337"/>
              <a:gd name="connsiteX8" fmla="*/ 1867711 w 1867711"/>
              <a:gd name="connsiteY8" fmla="*/ 38911 h 15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711" h="1595337">
                <a:moveTo>
                  <a:pt x="0" y="0"/>
                </a:moveTo>
                <a:lnTo>
                  <a:pt x="525294" y="19456"/>
                </a:lnTo>
                <a:lnTo>
                  <a:pt x="505838" y="1556426"/>
                </a:lnTo>
                <a:lnTo>
                  <a:pt x="972766" y="1595337"/>
                </a:lnTo>
                <a:lnTo>
                  <a:pt x="1011677" y="38911"/>
                </a:lnTo>
                <a:lnTo>
                  <a:pt x="1400783" y="38911"/>
                </a:lnTo>
                <a:lnTo>
                  <a:pt x="1361872" y="1575881"/>
                </a:lnTo>
                <a:lnTo>
                  <a:pt x="1848255" y="1575881"/>
                </a:lnTo>
                <a:lnTo>
                  <a:pt x="1867711" y="3891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nvSpPr>
        <p:spPr>
          <a:xfrm>
            <a:off x="5764213" y="4849813"/>
            <a:ext cx="1866900" cy="1595437"/>
          </a:xfrm>
          <a:custGeom>
            <a:avLst/>
            <a:gdLst>
              <a:gd name="connsiteX0" fmla="*/ 0 w 1867711"/>
              <a:gd name="connsiteY0" fmla="*/ 0 h 1595337"/>
              <a:gd name="connsiteX1" fmla="*/ 525294 w 1867711"/>
              <a:gd name="connsiteY1" fmla="*/ 19456 h 1595337"/>
              <a:gd name="connsiteX2" fmla="*/ 505838 w 1867711"/>
              <a:gd name="connsiteY2" fmla="*/ 1556426 h 1595337"/>
              <a:gd name="connsiteX3" fmla="*/ 972766 w 1867711"/>
              <a:gd name="connsiteY3" fmla="*/ 1595337 h 1595337"/>
              <a:gd name="connsiteX4" fmla="*/ 1011677 w 1867711"/>
              <a:gd name="connsiteY4" fmla="*/ 38911 h 1595337"/>
              <a:gd name="connsiteX5" fmla="*/ 1400783 w 1867711"/>
              <a:gd name="connsiteY5" fmla="*/ 38911 h 1595337"/>
              <a:gd name="connsiteX6" fmla="*/ 1361872 w 1867711"/>
              <a:gd name="connsiteY6" fmla="*/ 1575881 h 1595337"/>
              <a:gd name="connsiteX7" fmla="*/ 1848255 w 1867711"/>
              <a:gd name="connsiteY7" fmla="*/ 1575881 h 1595337"/>
              <a:gd name="connsiteX8" fmla="*/ 1867711 w 1867711"/>
              <a:gd name="connsiteY8" fmla="*/ 38911 h 15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711" h="1595337">
                <a:moveTo>
                  <a:pt x="0" y="0"/>
                </a:moveTo>
                <a:lnTo>
                  <a:pt x="525294" y="19456"/>
                </a:lnTo>
                <a:lnTo>
                  <a:pt x="505838" y="1556426"/>
                </a:lnTo>
                <a:lnTo>
                  <a:pt x="972766" y="1595337"/>
                </a:lnTo>
                <a:lnTo>
                  <a:pt x="1011677" y="38911"/>
                </a:lnTo>
                <a:lnTo>
                  <a:pt x="1400783" y="38911"/>
                </a:lnTo>
                <a:lnTo>
                  <a:pt x="1361872" y="1575881"/>
                </a:lnTo>
                <a:lnTo>
                  <a:pt x="1848255" y="1575881"/>
                </a:lnTo>
                <a:lnTo>
                  <a:pt x="1867711" y="3891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reeform 14"/>
          <p:cNvSpPr/>
          <p:nvPr/>
        </p:nvSpPr>
        <p:spPr>
          <a:xfrm>
            <a:off x="7640638" y="4910138"/>
            <a:ext cx="1866900" cy="1595437"/>
          </a:xfrm>
          <a:custGeom>
            <a:avLst/>
            <a:gdLst>
              <a:gd name="connsiteX0" fmla="*/ 0 w 1867711"/>
              <a:gd name="connsiteY0" fmla="*/ 0 h 1595337"/>
              <a:gd name="connsiteX1" fmla="*/ 525294 w 1867711"/>
              <a:gd name="connsiteY1" fmla="*/ 19456 h 1595337"/>
              <a:gd name="connsiteX2" fmla="*/ 505838 w 1867711"/>
              <a:gd name="connsiteY2" fmla="*/ 1556426 h 1595337"/>
              <a:gd name="connsiteX3" fmla="*/ 972766 w 1867711"/>
              <a:gd name="connsiteY3" fmla="*/ 1595337 h 1595337"/>
              <a:gd name="connsiteX4" fmla="*/ 1011677 w 1867711"/>
              <a:gd name="connsiteY4" fmla="*/ 38911 h 1595337"/>
              <a:gd name="connsiteX5" fmla="*/ 1400783 w 1867711"/>
              <a:gd name="connsiteY5" fmla="*/ 38911 h 1595337"/>
              <a:gd name="connsiteX6" fmla="*/ 1361872 w 1867711"/>
              <a:gd name="connsiteY6" fmla="*/ 1575881 h 1595337"/>
              <a:gd name="connsiteX7" fmla="*/ 1848255 w 1867711"/>
              <a:gd name="connsiteY7" fmla="*/ 1575881 h 1595337"/>
              <a:gd name="connsiteX8" fmla="*/ 1867711 w 1867711"/>
              <a:gd name="connsiteY8" fmla="*/ 38911 h 15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7711" h="1595337">
                <a:moveTo>
                  <a:pt x="0" y="0"/>
                </a:moveTo>
                <a:lnTo>
                  <a:pt x="525294" y="19456"/>
                </a:lnTo>
                <a:lnTo>
                  <a:pt x="505838" y="1556426"/>
                </a:lnTo>
                <a:lnTo>
                  <a:pt x="972766" y="1595337"/>
                </a:lnTo>
                <a:lnTo>
                  <a:pt x="1011677" y="38911"/>
                </a:lnTo>
                <a:lnTo>
                  <a:pt x="1400783" y="38911"/>
                </a:lnTo>
                <a:lnTo>
                  <a:pt x="1361872" y="1575881"/>
                </a:lnTo>
                <a:lnTo>
                  <a:pt x="1848255" y="1575881"/>
                </a:lnTo>
                <a:lnTo>
                  <a:pt x="1867711" y="3891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61" name="TextBox 15"/>
          <p:cNvSpPr txBox="1">
            <a:spLocks noChangeArrowheads="1"/>
          </p:cNvSpPr>
          <p:nvPr/>
        </p:nvSpPr>
        <p:spPr bwMode="auto">
          <a:xfrm>
            <a:off x="1995043" y="4384675"/>
            <a:ext cx="5980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dirty="0"/>
              <a:t>Multiple Atoms (Condensed Matter Physics)</a:t>
            </a:r>
          </a:p>
        </p:txBody>
      </p:sp>
      <p:sp>
        <p:nvSpPr>
          <p:cNvPr id="17" name="Rectangle 16"/>
          <p:cNvSpPr/>
          <p:nvPr/>
        </p:nvSpPr>
        <p:spPr>
          <a:xfrm>
            <a:off x="179388" y="6002809"/>
            <a:ext cx="8964612" cy="90487"/>
          </a:xfrm>
          <a:prstGeom prst="rect">
            <a:avLst/>
          </a:prstGeom>
          <a:solidFill>
            <a:schemeClr val="tx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207963" y="5229200"/>
            <a:ext cx="8964612" cy="288925"/>
          </a:xfrm>
          <a:prstGeom prst="rect">
            <a:avLst/>
          </a:prstGeom>
          <a:solidFill>
            <a:schemeClr val="tx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179388" y="5694709"/>
            <a:ext cx="8964612" cy="182563"/>
          </a:xfrm>
          <a:prstGeom prst="rect">
            <a:avLst/>
          </a:prstGeom>
          <a:solidFill>
            <a:schemeClr val="tx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3"/>
          <p:cNvPicPr>
            <a:picLocks noChangeAspect="1"/>
          </p:cNvPicPr>
          <p:nvPr/>
        </p:nvPicPr>
        <p:blipFill>
          <a:blip r:embed="rId3"/>
          <a:stretch>
            <a:fillRect/>
          </a:stretch>
        </p:blipFill>
        <p:spPr>
          <a:xfrm>
            <a:off x="395536" y="1245878"/>
            <a:ext cx="2052482" cy="3208647"/>
          </a:xfrm>
          <a:prstGeom prst="rect">
            <a:avLst/>
          </a:prstGeom>
        </p:spPr>
      </p:pic>
      <p:sp>
        <p:nvSpPr>
          <p:cNvPr id="20" name="TextBox 19"/>
          <p:cNvSpPr txBox="1"/>
          <p:nvPr/>
        </p:nvSpPr>
        <p:spPr>
          <a:xfrm>
            <a:off x="2941451" y="3781118"/>
            <a:ext cx="4845423" cy="461665"/>
          </a:xfrm>
          <a:prstGeom prst="rect">
            <a:avLst/>
          </a:prstGeom>
          <a:noFill/>
        </p:spPr>
        <p:txBody>
          <a:bodyPr wrap="square" rtlCol="0">
            <a:spAutoFit/>
          </a:bodyPr>
          <a:lstStyle/>
          <a:p>
            <a:pPr algn="ctr"/>
            <a:r>
              <a:rPr lang="en-US" sz="2400" b="1" dirty="0"/>
              <a:t>Simplest Periodic Potential</a:t>
            </a:r>
          </a:p>
        </p:txBody>
      </p:sp>
      <p:sp>
        <p:nvSpPr>
          <p:cNvPr id="5" name="TextBox 4">
            <a:extLst>
              <a:ext uri="{FF2B5EF4-FFF2-40B4-BE49-F238E27FC236}">
                <a16:creationId xmlns:a16="http://schemas.microsoft.com/office/drawing/2014/main" id="{BE4C18BB-0C23-3618-9389-B44E1E8E6232}"/>
              </a:ext>
            </a:extLst>
          </p:cNvPr>
          <p:cNvSpPr txBox="1"/>
          <p:nvPr/>
        </p:nvSpPr>
        <p:spPr>
          <a:xfrm>
            <a:off x="5580112" y="2148621"/>
            <a:ext cx="3456384" cy="1631216"/>
          </a:xfrm>
          <a:prstGeom prst="rect">
            <a:avLst/>
          </a:prstGeom>
          <a:noFill/>
        </p:spPr>
        <p:txBody>
          <a:bodyPr wrap="square" rtlCol="0">
            <a:spAutoFit/>
          </a:bodyPr>
          <a:lstStyle/>
          <a:p>
            <a:pPr algn="ctr"/>
            <a:r>
              <a:rPr lang="en-US" sz="2000" dirty="0"/>
              <a:t>Before we go to an infinite chain, let’s remind ourselves what happens with just two wells.</a:t>
            </a:r>
          </a:p>
        </p:txBody>
      </p:sp>
    </p:spTree>
    <p:extLst>
      <p:ext uri="{BB962C8B-B14F-4D97-AF65-F5344CB8AC3E}">
        <p14:creationId xmlns:p14="http://schemas.microsoft.com/office/powerpoint/2010/main" val="165666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27661" grpId="0"/>
      <p:bldP spid="17" grpId="0" animBg="1"/>
      <p:bldP spid="18" grpId="0" animBg="1"/>
      <p:bldP spid="19" grpId="0" animBg="1"/>
      <p:bldP spid="20"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5475"/>
            <a:ext cx="8686800" cy="1139825"/>
          </a:xfrm>
        </p:spPr>
        <p:txBody>
          <a:bodyPr anchor="t"/>
          <a:lstStyle/>
          <a:p>
            <a:r>
              <a:rPr lang="en-US" sz="4000" dirty="0"/>
              <a:t>Approach 1: Get atoms close (conceptual)</a:t>
            </a:r>
            <a:br>
              <a:rPr lang="en-US" sz="4000" dirty="0"/>
            </a:br>
            <a:r>
              <a:rPr lang="en-US" sz="2800" dirty="0"/>
              <a:t>Ideal Double Quantum Wells</a:t>
            </a:r>
            <a:br>
              <a:rPr lang="en-US" sz="4000" dirty="0"/>
            </a:br>
            <a:endParaRPr lang="en-US" sz="3200" dirty="0"/>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70025"/>
            <a:ext cx="45053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1458913"/>
            <a:ext cx="44672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160666">
            <a:off x="358559" y="3641725"/>
            <a:ext cx="4311403" cy="2151062"/>
          </a:xfrm>
          <a:prstGeom prst="rect">
            <a:avLst/>
          </a:prstGeom>
          <a:solidFill>
            <a:srgbClr val="FFFFFF"/>
          </a:solidFill>
          <a:ln>
            <a:noFill/>
          </a:ln>
          <a:scene3d>
            <a:camera prst="orthographicFront">
              <a:rot lat="0" lon="0" rev="21588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TextBox 3"/>
          <p:cNvSpPr txBox="1">
            <a:spLocks noChangeArrowheads="1"/>
          </p:cNvSpPr>
          <p:nvPr/>
        </p:nvSpPr>
        <p:spPr bwMode="auto">
          <a:xfrm>
            <a:off x="288925" y="2041525"/>
            <a:ext cx="165576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solidFill>
                  <a:srgbClr val="7030A0"/>
                </a:solidFill>
              </a:rPr>
              <a:t>How do we start?</a:t>
            </a:r>
          </a:p>
        </p:txBody>
      </p:sp>
    </p:spTree>
    <p:extLst>
      <p:ext uri="{BB962C8B-B14F-4D97-AF65-F5344CB8AC3E}">
        <p14:creationId xmlns:p14="http://schemas.microsoft.com/office/powerpoint/2010/main" val="2995256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5475"/>
            <a:ext cx="8686800" cy="1139825"/>
          </a:xfrm>
        </p:spPr>
        <p:txBody>
          <a:bodyPr anchor="t"/>
          <a:lstStyle/>
          <a:p>
            <a:r>
              <a:rPr lang="en-US" sz="4000" dirty="0"/>
              <a:t>Approach 1: Get atoms close (conceptual)</a:t>
            </a:r>
            <a:br>
              <a:rPr lang="en-US" sz="4000" dirty="0"/>
            </a:br>
            <a:r>
              <a:rPr lang="en-US" sz="2800" dirty="0"/>
              <a:t>Ideal Double Quantum Wells</a:t>
            </a:r>
            <a:br>
              <a:rPr lang="en-US" sz="4000" dirty="0"/>
            </a:br>
            <a:endParaRPr lang="en-US" sz="3200" dirty="0"/>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70025"/>
            <a:ext cx="45053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1458913"/>
            <a:ext cx="44672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160666">
            <a:off x="358559" y="3641725"/>
            <a:ext cx="4311403" cy="2151062"/>
          </a:xfrm>
          <a:prstGeom prst="rect">
            <a:avLst/>
          </a:prstGeom>
          <a:solidFill>
            <a:srgbClr val="FFFFFF"/>
          </a:solidFill>
          <a:ln>
            <a:noFill/>
          </a:ln>
          <a:scene3d>
            <a:camera prst="orthographicFront">
              <a:rot lat="0" lon="0" rev="21588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TextBox 3"/>
          <p:cNvSpPr txBox="1">
            <a:spLocks noChangeArrowheads="1"/>
          </p:cNvSpPr>
          <p:nvPr/>
        </p:nvSpPr>
        <p:spPr bwMode="auto">
          <a:xfrm>
            <a:off x="288925" y="2041525"/>
            <a:ext cx="165576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solidFill>
                  <a:srgbClr val="7030A0"/>
                </a:solidFill>
              </a:rPr>
              <a:t>How do we start?</a:t>
            </a:r>
          </a:p>
        </p:txBody>
      </p:sp>
      <p:pic>
        <p:nvPicPr>
          <p:cNvPr id="7" name="Picture 4">
            <a:extLst>
              <a:ext uri="{FF2B5EF4-FFF2-40B4-BE49-F238E27FC236}">
                <a16:creationId xmlns:a16="http://schemas.microsoft.com/office/drawing/2014/main" id="{F4BB1351-F38B-4ADF-884B-E81FCD9ADC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5316538"/>
            <a:ext cx="285750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C48EB3A-FF37-D001-A0F9-FFE4D611C3D8}"/>
              </a:ext>
            </a:extLst>
          </p:cNvPr>
          <p:cNvSpPr txBox="1"/>
          <p:nvPr/>
        </p:nvSpPr>
        <p:spPr>
          <a:xfrm>
            <a:off x="541614" y="4670207"/>
            <a:ext cx="2376264" cy="646331"/>
          </a:xfrm>
          <a:prstGeom prst="rect">
            <a:avLst/>
          </a:prstGeom>
          <a:noFill/>
        </p:spPr>
        <p:txBody>
          <a:bodyPr wrap="square" rtlCol="0">
            <a:spAutoFit/>
          </a:bodyPr>
          <a:lstStyle/>
          <a:p>
            <a:r>
              <a:rPr lang="en-US" dirty="0"/>
              <a:t>The wavefunction has three regions</a:t>
            </a:r>
          </a:p>
        </p:txBody>
      </p:sp>
    </p:spTree>
    <p:extLst>
      <p:ext uri="{BB962C8B-B14F-4D97-AF65-F5344CB8AC3E}">
        <p14:creationId xmlns:p14="http://schemas.microsoft.com/office/powerpoint/2010/main" val="4251466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 name="Object 2">
            <a:extLst>
              <a:ext uri="{FF2B5EF4-FFF2-40B4-BE49-F238E27FC236}">
                <a16:creationId xmlns:a16="http://schemas.microsoft.com/office/drawing/2014/main" id="{ED479FCE-0D8B-941B-F2CF-61BBB27F17B3}"/>
              </a:ext>
            </a:extLst>
          </p:cNvPr>
          <p:cNvGraphicFramePr>
            <a:graphicFrameLocks noChangeAspect="1"/>
          </p:cNvGraphicFramePr>
          <p:nvPr/>
        </p:nvGraphicFramePr>
        <p:xfrm>
          <a:off x="466725" y="1366838"/>
          <a:ext cx="5035550" cy="1524000"/>
        </p:xfrm>
        <a:graphic>
          <a:graphicData uri="http://schemas.openxmlformats.org/presentationml/2006/ole">
            <mc:AlternateContent xmlns:mc="http://schemas.openxmlformats.org/markup-compatibility/2006">
              <mc:Choice xmlns:v="urn:schemas-microsoft-com:vml" Requires="v">
                <p:oleObj name="Equation" r:id="rId3" imgW="1384300" imgH="419100" progId="Equation.3">
                  <p:embed/>
                </p:oleObj>
              </mc:Choice>
              <mc:Fallback>
                <p:oleObj name="Equation" r:id="rId3" imgW="1384300" imgH="419100" progId="Equation.3">
                  <p:embed/>
                  <p:pic>
                    <p:nvPicPr>
                      <p:cNvPr id="201" name="Object 2">
                        <a:extLst>
                          <a:ext uri="{FF2B5EF4-FFF2-40B4-BE49-F238E27FC236}">
                            <a16:creationId xmlns:a16="http://schemas.microsoft.com/office/drawing/2014/main" id="{ED479FCE-0D8B-941B-F2CF-61BBB27F1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1366838"/>
                        <a:ext cx="50355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oleObj>
              </mc:Fallback>
            </mc:AlternateContent>
          </a:graphicData>
        </a:graphic>
      </p:graphicFrame>
      <p:graphicFrame>
        <p:nvGraphicFramePr>
          <p:cNvPr id="96259" name="Object 2">
            <a:extLst>
              <a:ext uri="{FF2B5EF4-FFF2-40B4-BE49-F238E27FC236}">
                <a16:creationId xmlns:a16="http://schemas.microsoft.com/office/drawing/2014/main" id="{C3D7B390-C31C-508A-4B3C-F9C09E559D01}"/>
              </a:ext>
            </a:extLst>
          </p:cNvPr>
          <p:cNvGraphicFramePr>
            <a:graphicFrameLocks noChangeAspect="1"/>
          </p:cNvGraphicFramePr>
          <p:nvPr/>
        </p:nvGraphicFramePr>
        <p:xfrm>
          <a:off x="301625" y="5373688"/>
          <a:ext cx="2816225" cy="1524000"/>
        </p:xfrm>
        <a:graphic>
          <a:graphicData uri="http://schemas.openxmlformats.org/presentationml/2006/ole">
            <mc:AlternateContent xmlns:mc="http://schemas.openxmlformats.org/markup-compatibility/2006">
              <mc:Choice xmlns:v="urn:schemas-microsoft-com:vml" Requires="v">
                <p:oleObj name="Equation" r:id="rId5" imgW="774364" imgH="418918" progId="Equation.3">
                  <p:embed/>
                </p:oleObj>
              </mc:Choice>
              <mc:Fallback>
                <p:oleObj name="Equation" r:id="rId5" imgW="774364" imgH="418918" progId="Equation.3">
                  <p:embed/>
                  <p:pic>
                    <p:nvPicPr>
                      <p:cNvPr id="96259" name="Object 2">
                        <a:extLst>
                          <a:ext uri="{FF2B5EF4-FFF2-40B4-BE49-F238E27FC236}">
                            <a16:creationId xmlns:a16="http://schemas.microsoft.com/office/drawing/2014/main" id="{C3D7B390-C31C-508A-4B3C-F9C09E559D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25" y="5373688"/>
                        <a:ext cx="28162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oleObj>
              </mc:Fallback>
            </mc:AlternateContent>
          </a:graphicData>
        </a:graphic>
      </p:graphicFrame>
      <p:sp>
        <p:nvSpPr>
          <p:cNvPr id="96260" name="Title 1">
            <a:extLst>
              <a:ext uri="{FF2B5EF4-FFF2-40B4-BE49-F238E27FC236}">
                <a16:creationId xmlns:a16="http://schemas.microsoft.com/office/drawing/2014/main" id="{C1666DFE-E494-44EC-AE03-EFE52BABDB82}"/>
              </a:ext>
            </a:extLst>
          </p:cNvPr>
          <p:cNvSpPr>
            <a:spLocks noGrp="1" noChangeArrowheads="1"/>
          </p:cNvSpPr>
          <p:nvPr>
            <p:ph type="title"/>
          </p:nvPr>
        </p:nvSpPr>
        <p:spPr/>
        <p:txBody>
          <a:bodyPr/>
          <a:lstStyle/>
          <a:p>
            <a:pPr algn="ctr"/>
            <a:r>
              <a:rPr lang="en-US" altLang="en-US"/>
              <a:t>Why have I drawn this?</a:t>
            </a:r>
            <a:br>
              <a:rPr lang="en-US" altLang="en-US"/>
            </a:br>
            <a:endParaRPr lang="en-US" altLang="en-US" sz="2800"/>
          </a:p>
        </p:txBody>
      </p:sp>
      <p:grpSp>
        <p:nvGrpSpPr>
          <p:cNvPr id="96261" name="Group 5">
            <a:extLst>
              <a:ext uri="{FF2B5EF4-FFF2-40B4-BE49-F238E27FC236}">
                <a16:creationId xmlns:a16="http://schemas.microsoft.com/office/drawing/2014/main" id="{4313E34B-D667-0623-1976-BA9A4803C5D7}"/>
              </a:ext>
            </a:extLst>
          </p:cNvPr>
          <p:cNvGrpSpPr>
            <a:grpSpLocks noChangeAspect="1"/>
          </p:cNvGrpSpPr>
          <p:nvPr/>
        </p:nvGrpSpPr>
        <p:grpSpPr bwMode="auto">
          <a:xfrm>
            <a:off x="-71438" y="3357563"/>
            <a:ext cx="3238501" cy="1944687"/>
            <a:chOff x="135" y="2369"/>
            <a:chExt cx="2040" cy="1816"/>
          </a:xfrm>
        </p:grpSpPr>
        <p:sp>
          <p:nvSpPr>
            <p:cNvPr id="96411" name="AutoShape 4">
              <a:extLst>
                <a:ext uri="{FF2B5EF4-FFF2-40B4-BE49-F238E27FC236}">
                  <a16:creationId xmlns:a16="http://schemas.microsoft.com/office/drawing/2014/main" id="{6F973853-86A5-32F9-76E7-FBAF153157BF}"/>
                </a:ext>
              </a:extLst>
            </p:cNvPr>
            <p:cNvSpPr>
              <a:spLocks noChangeAspect="1" noChangeArrowheads="1" noTextEdit="1"/>
            </p:cNvSpPr>
            <p:nvPr/>
          </p:nvSpPr>
          <p:spPr bwMode="auto">
            <a:xfrm>
              <a:off x="135" y="2369"/>
              <a:ext cx="2040" cy="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6412" name="Group 46">
              <a:extLst>
                <a:ext uri="{FF2B5EF4-FFF2-40B4-BE49-F238E27FC236}">
                  <a16:creationId xmlns:a16="http://schemas.microsoft.com/office/drawing/2014/main" id="{D1B58915-7A41-9E31-C6D5-A4A037A81442}"/>
                </a:ext>
              </a:extLst>
            </p:cNvPr>
            <p:cNvGrpSpPr>
              <a:grpSpLocks/>
            </p:cNvGrpSpPr>
            <p:nvPr/>
          </p:nvGrpSpPr>
          <p:grpSpPr bwMode="auto">
            <a:xfrm>
              <a:off x="329" y="2481"/>
              <a:ext cx="1651" cy="1360"/>
              <a:chOff x="329" y="2481"/>
              <a:chExt cx="1651" cy="1360"/>
            </a:xfrm>
          </p:grpSpPr>
          <p:sp>
            <p:nvSpPr>
              <p:cNvPr id="96415" name="Line 6">
                <a:extLst>
                  <a:ext uri="{FF2B5EF4-FFF2-40B4-BE49-F238E27FC236}">
                    <a16:creationId xmlns:a16="http://schemas.microsoft.com/office/drawing/2014/main" id="{DD1927F8-F741-23D4-97D6-BBC27ECD3805}"/>
                  </a:ext>
                </a:extLst>
              </p:cNvPr>
              <p:cNvSpPr>
                <a:spLocks noChangeShapeType="1"/>
              </p:cNvSpPr>
              <p:nvPr/>
            </p:nvSpPr>
            <p:spPr bwMode="auto">
              <a:xfrm>
                <a:off x="329" y="2481"/>
                <a:ext cx="41" cy="13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16" name="Line 7">
                <a:extLst>
                  <a:ext uri="{FF2B5EF4-FFF2-40B4-BE49-F238E27FC236}">
                    <a16:creationId xmlns:a16="http://schemas.microsoft.com/office/drawing/2014/main" id="{4B9F30CA-3010-32C7-AFD4-1E18EA3CB5AD}"/>
                  </a:ext>
                </a:extLst>
              </p:cNvPr>
              <p:cNvSpPr>
                <a:spLocks noChangeShapeType="1"/>
              </p:cNvSpPr>
              <p:nvPr/>
            </p:nvSpPr>
            <p:spPr bwMode="auto">
              <a:xfrm>
                <a:off x="370" y="2614"/>
                <a:ext cx="42" cy="12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17" name="Line 8">
                <a:extLst>
                  <a:ext uri="{FF2B5EF4-FFF2-40B4-BE49-F238E27FC236}">
                    <a16:creationId xmlns:a16="http://schemas.microsoft.com/office/drawing/2014/main" id="{4A4F6266-5EF3-657B-8EF0-69FADA8DB508}"/>
                  </a:ext>
                </a:extLst>
              </p:cNvPr>
              <p:cNvSpPr>
                <a:spLocks noChangeShapeType="1"/>
              </p:cNvSpPr>
              <p:nvPr/>
            </p:nvSpPr>
            <p:spPr bwMode="auto">
              <a:xfrm>
                <a:off x="412" y="2739"/>
                <a:ext cx="41" cy="12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18" name="Line 9">
                <a:extLst>
                  <a:ext uri="{FF2B5EF4-FFF2-40B4-BE49-F238E27FC236}">
                    <a16:creationId xmlns:a16="http://schemas.microsoft.com/office/drawing/2014/main" id="{53080900-50C9-1F1A-5BB6-04D46109ACC3}"/>
                  </a:ext>
                </a:extLst>
              </p:cNvPr>
              <p:cNvSpPr>
                <a:spLocks noChangeShapeType="1"/>
              </p:cNvSpPr>
              <p:nvPr/>
            </p:nvSpPr>
            <p:spPr bwMode="auto">
              <a:xfrm>
                <a:off x="453" y="2859"/>
                <a:ext cx="41" cy="11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19" name="Line 10">
                <a:extLst>
                  <a:ext uri="{FF2B5EF4-FFF2-40B4-BE49-F238E27FC236}">
                    <a16:creationId xmlns:a16="http://schemas.microsoft.com/office/drawing/2014/main" id="{B08C6491-7231-0AA2-F589-8DCEEC599DC7}"/>
                  </a:ext>
                </a:extLst>
              </p:cNvPr>
              <p:cNvSpPr>
                <a:spLocks noChangeShapeType="1"/>
              </p:cNvSpPr>
              <p:nvPr/>
            </p:nvSpPr>
            <p:spPr bwMode="auto">
              <a:xfrm>
                <a:off x="494" y="2971"/>
                <a:ext cx="42" cy="10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20" name="Line 11">
                <a:extLst>
                  <a:ext uri="{FF2B5EF4-FFF2-40B4-BE49-F238E27FC236}">
                    <a16:creationId xmlns:a16="http://schemas.microsoft.com/office/drawing/2014/main" id="{DC2039E8-4572-4B77-5CA8-434F5378F75E}"/>
                  </a:ext>
                </a:extLst>
              </p:cNvPr>
              <p:cNvSpPr>
                <a:spLocks noChangeShapeType="1"/>
              </p:cNvSpPr>
              <p:nvPr/>
            </p:nvSpPr>
            <p:spPr bwMode="auto">
              <a:xfrm>
                <a:off x="536" y="3076"/>
                <a:ext cx="41" cy="99"/>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21" name="Line 12">
                <a:extLst>
                  <a:ext uri="{FF2B5EF4-FFF2-40B4-BE49-F238E27FC236}">
                    <a16:creationId xmlns:a16="http://schemas.microsoft.com/office/drawing/2014/main" id="{ED6882AE-70C5-E0FC-A3AF-61096B399EFE}"/>
                  </a:ext>
                </a:extLst>
              </p:cNvPr>
              <p:cNvSpPr>
                <a:spLocks noChangeShapeType="1"/>
              </p:cNvSpPr>
              <p:nvPr/>
            </p:nvSpPr>
            <p:spPr bwMode="auto">
              <a:xfrm>
                <a:off x="577" y="3175"/>
                <a:ext cx="41" cy="9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22" name="Line 13">
                <a:extLst>
                  <a:ext uri="{FF2B5EF4-FFF2-40B4-BE49-F238E27FC236}">
                    <a16:creationId xmlns:a16="http://schemas.microsoft.com/office/drawing/2014/main" id="{A179DF7E-E76E-0C39-70A8-AECC3DBFD3F7}"/>
                  </a:ext>
                </a:extLst>
              </p:cNvPr>
              <p:cNvSpPr>
                <a:spLocks noChangeShapeType="1"/>
              </p:cNvSpPr>
              <p:nvPr/>
            </p:nvSpPr>
            <p:spPr bwMode="auto">
              <a:xfrm>
                <a:off x="618" y="3267"/>
                <a:ext cx="42" cy="8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23" name="Line 14">
                <a:extLst>
                  <a:ext uri="{FF2B5EF4-FFF2-40B4-BE49-F238E27FC236}">
                    <a16:creationId xmlns:a16="http://schemas.microsoft.com/office/drawing/2014/main" id="{D22BDDCB-59C4-E870-CC5A-5C9F837D4B6B}"/>
                  </a:ext>
                </a:extLst>
              </p:cNvPr>
              <p:cNvSpPr>
                <a:spLocks noChangeShapeType="1"/>
              </p:cNvSpPr>
              <p:nvPr/>
            </p:nvSpPr>
            <p:spPr bwMode="auto">
              <a:xfrm>
                <a:off x="660" y="3352"/>
                <a:ext cx="41" cy="7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24" name="Line 15">
                <a:extLst>
                  <a:ext uri="{FF2B5EF4-FFF2-40B4-BE49-F238E27FC236}">
                    <a16:creationId xmlns:a16="http://schemas.microsoft.com/office/drawing/2014/main" id="{657907BD-33A5-EF9A-7E20-1DE5614E7DCB}"/>
                  </a:ext>
                </a:extLst>
              </p:cNvPr>
              <p:cNvSpPr>
                <a:spLocks noChangeShapeType="1"/>
              </p:cNvSpPr>
              <p:nvPr/>
            </p:nvSpPr>
            <p:spPr bwMode="auto">
              <a:xfrm>
                <a:off x="701" y="3430"/>
                <a:ext cx="41" cy="7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25" name="Line 16">
                <a:extLst>
                  <a:ext uri="{FF2B5EF4-FFF2-40B4-BE49-F238E27FC236}">
                    <a16:creationId xmlns:a16="http://schemas.microsoft.com/office/drawing/2014/main" id="{1715FD81-28F8-2189-9EF4-1C0C486914F0}"/>
                  </a:ext>
                </a:extLst>
              </p:cNvPr>
              <p:cNvSpPr>
                <a:spLocks noChangeShapeType="1"/>
              </p:cNvSpPr>
              <p:nvPr/>
            </p:nvSpPr>
            <p:spPr bwMode="auto">
              <a:xfrm>
                <a:off x="742" y="3501"/>
                <a:ext cx="41" cy="6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26" name="Line 17">
                <a:extLst>
                  <a:ext uri="{FF2B5EF4-FFF2-40B4-BE49-F238E27FC236}">
                    <a16:creationId xmlns:a16="http://schemas.microsoft.com/office/drawing/2014/main" id="{84614CD2-0056-3585-5291-ADF1F8197228}"/>
                  </a:ext>
                </a:extLst>
              </p:cNvPr>
              <p:cNvSpPr>
                <a:spLocks noChangeShapeType="1"/>
              </p:cNvSpPr>
              <p:nvPr/>
            </p:nvSpPr>
            <p:spPr bwMode="auto">
              <a:xfrm>
                <a:off x="783" y="3566"/>
                <a:ext cx="42" cy="5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27" name="Line 18">
                <a:extLst>
                  <a:ext uri="{FF2B5EF4-FFF2-40B4-BE49-F238E27FC236}">
                    <a16:creationId xmlns:a16="http://schemas.microsoft.com/office/drawing/2014/main" id="{21A45EF4-687B-67C7-F058-B688E6F4B584}"/>
                  </a:ext>
                </a:extLst>
              </p:cNvPr>
              <p:cNvSpPr>
                <a:spLocks noChangeShapeType="1"/>
              </p:cNvSpPr>
              <p:nvPr/>
            </p:nvSpPr>
            <p:spPr bwMode="auto">
              <a:xfrm>
                <a:off x="825" y="3624"/>
                <a:ext cx="41" cy="5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28" name="Line 19">
                <a:extLst>
                  <a:ext uri="{FF2B5EF4-FFF2-40B4-BE49-F238E27FC236}">
                    <a16:creationId xmlns:a16="http://schemas.microsoft.com/office/drawing/2014/main" id="{5C8AC2CE-2FCF-318B-6C9D-FB72801DEA48}"/>
                  </a:ext>
                </a:extLst>
              </p:cNvPr>
              <p:cNvSpPr>
                <a:spLocks noChangeShapeType="1"/>
              </p:cNvSpPr>
              <p:nvPr/>
            </p:nvSpPr>
            <p:spPr bwMode="auto">
              <a:xfrm>
                <a:off x="866" y="3675"/>
                <a:ext cx="41" cy="4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29" name="Line 20">
                <a:extLst>
                  <a:ext uri="{FF2B5EF4-FFF2-40B4-BE49-F238E27FC236}">
                    <a16:creationId xmlns:a16="http://schemas.microsoft.com/office/drawing/2014/main" id="{3F559FB2-8309-9FF4-9B07-4E8D2DE75256}"/>
                  </a:ext>
                </a:extLst>
              </p:cNvPr>
              <p:cNvSpPr>
                <a:spLocks noChangeShapeType="1"/>
              </p:cNvSpPr>
              <p:nvPr/>
            </p:nvSpPr>
            <p:spPr bwMode="auto">
              <a:xfrm>
                <a:off x="907" y="3719"/>
                <a:ext cx="42" cy="37"/>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30" name="Line 21">
                <a:extLst>
                  <a:ext uri="{FF2B5EF4-FFF2-40B4-BE49-F238E27FC236}">
                    <a16:creationId xmlns:a16="http://schemas.microsoft.com/office/drawing/2014/main" id="{927C7248-E42E-8939-173F-8ACE5E20DC16}"/>
                  </a:ext>
                </a:extLst>
              </p:cNvPr>
              <p:cNvSpPr>
                <a:spLocks noChangeShapeType="1"/>
              </p:cNvSpPr>
              <p:nvPr/>
            </p:nvSpPr>
            <p:spPr bwMode="auto">
              <a:xfrm>
                <a:off x="949" y="3756"/>
                <a:ext cx="41" cy="3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31" name="Line 22">
                <a:extLst>
                  <a:ext uri="{FF2B5EF4-FFF2-40B4-BE49-F238E27FC236}">
                    <a16:creationId xmlns:a16="http://schemas.microsoft.com/office/drawing/2014/main" id="{730BAB3A-2999-E5F1-8676-B74348291598}"/>
                  </a:ext>
                </a:extLst>
              </p:cNvPr>
              <p:cNvSpPr>
                <a:spLocks noChangeShapeType="1"/>
              </p:cNvSpPr>
              <p:nvPr/>
            </p:nvSpPr>
            <p:spPr bwMode="auto">
              <a:xfrm>
                <a:off x="990" y="3787"/>
                <a:ext cx="41" cy="2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32" name="Line 23">
                <a:extLst>
                  <a:ext uri="{FF2B5EF4-FFF2-40B4-BE49-F238E27FC236}">
                    <a16:creationId xmlns:a16="http://schemas.microsoft.com/office/drawing/2014/main" id="{09EFFD67-FE19-A78B-46F4-83A68873BCF2}"/>
                  </a:ext>
                </a:extLst>
              </p:cNvPr>
              <p:cNvSpPr>
                <a:spLocks noChangeShapeType="1"/>
              </p:cNvSpPr>
              <p:nvPr/>
            </p:nvSpPr>
            <p:spPr bwMode="auto">
              <a:xfrm>
                <a:off x="1031" y="3811"/>
                <a:ext cx="41" cy="16"/>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33" name="Line 24">
                <a:extLst>
                  <a:ext uri="{FF2B5EF4-FFF2-40B4-BE49-F238E27FC236}">
                    <a16:creationId xmlns:a16="http://schemas.microsoft.com/office/drawing/2014/main" id="{758EFAA7-F0BE-8CC2-BFA0-C79C6028E1CC}"/>
                  </a:ext>
                </a:extLst>
              </p:cNvPr>
              <p:cNvSpPr>
                <a:spLocks noChangeShapeType="1"/>
              </p:cNvSpPr>
              <p:nvPr/>
            </p:nvSpPr>
            <p:spPr bwMode="auto">
              <a:xfrm>
                <a:off x="1072" y="3827"/>
                <a:ext cx="41" cy="1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34" name="Line 25">
                <a:extLst>
                  <a:ext uri="{FF2B5EF4-FFF2-40B4-BE49-F238E27FC236}">
                    <a16:creationId xmlns:a16="http://schemas.microsoft.com/office/drawing/2014/main" id="{7351B8C1-84F9-2AE2-84B9-8E14DB0A9336}"/>
                  </a:ext>
                </a:extLst>
              </p:cNvPr>
              <p:cNvSpPr>
                <a:spLocks noChangeShapeType="1"/>
              </p:cNvSpPr>
              <p:nvPr/>
            </p:nvSpPr>
            <p:spPr bwMode="auto">
              <a:xfrm>
                <a:off x="1113" y="3838"/>
                <a:ext cx="42" cy="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35" name="Line 26">
                <a:extLst>
                  <a:ext uri="{FF2B5EF4-FFF2-40B4-BE49-F238E27FC236}">
                    <a16:creationId xmlns:a16="http://schemas.microsoft.com/office/drawing/2014/main" id="{323BB9D2-3BE6-15C1-FB3D-A82293CB919D}"/>
                  </a:ext>
                </a:extLst>
              </p:cNvPr>
              <p:cNvSpPr>
                <a:spLocks noChangeShapeType="1"/>
              </p:cNvSpPr>
              <p:nvPr/>
            </p:nvSpPr>
            <p:spPr bwMode="auto">
              <a:xfrm flipV="1">
                <a:off x="1155" y="3838"/>
                <a:ext cx="41" cy="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36" name="Line 27">
                <a:extLst>
                  <a:ext uri="{FF2B5EF4-FFF2-40B4-BE49-F238E27FC236}">
                    <a16:creationId xmlns:a16="http://schemas.microsoft.com/office/drawing/2014/main" id="{76D0CA69-D202-6428-141A-314B46F08890}"/>
                  </a:ext>
                </a:extLst>
              </p:cNvPr>
              <p:cNvSpPr>
                <a:spLocks noChangeShapeType="1"/>
              </p:cNvSpPr>
              <p:nvPr/>
            </p:nvSpPr>
            <p:spPr bwMode="auto">
              <a:xfrm flipV="1">
                <a:off x="1196" y="3827"/>
                <a:ext cx="41" cy="1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37" name="Line 28">
                <a:extLst>
                  <a:ext uri="{FF2B5EF4-FFF2-40B4-BE49-F238E27FC236}">
                    <a16:creationId xmlns:a16="http://schemas.microsoft.com/office/drawing/2014/main" id="{8900F178-6528-ACF1-E9B5-A65B054C68C3}"/>
                  </a:ext>
                </a:extLst>
              </p:cNvPr>
              <p:cNvSpPr>
                <a:spLocks noChangeShapeType="1"/>
              </p:cNvSpPr>
              <p:nvPr/>
            </p:nvSpPr>
            <p:spPr bwMode="auto">
              <a:xfrm flipV="1">
                <a:off x="1237" y="3811"/>
                <a:ext cx="42" cy="16"/>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38" name="Line 29">
                <a:extLst>
                  <a:ext uri="{FF2B5EF4-FFF2-40B4-BE49-F238E27FC236}">
                    <a16:creationId xmlns:a16="http://schemas.microsoft.com/office/drawing/2014/main" id="{FF4D35DA-CD9E-E5D6-BA74-66538F4A8719}"/>
                  </a:ext>
                </a:extLst>
              </p:cNvPr>
              <p:cNvSpPr>
                <a:spLocks noChangeShapeType="1"/>
              </p:cNvSpPr>
              <p:nvPr/>
            </p:nvSpPr>
            <p:spPr bwMode="auto">
              <a:xfrm flipV="1">
                <a:off x="1279" y="3787"/>
                <a:ext cx="41" cy="2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39" name="Line 30">
                <a:extLst>
                  <a:ext uri="{FF2B5EF4-FFF2-40B4-BE49-F238E27FC236}">
                    <a16:creationId xmlns:a16="http://schemas.microsoft.com/office/drawing/2014/main" id="{3F95B942-AA60-6CE0-BE5A-BB1B67400699}"/>
                  </a:ext>
                </a:extLst>
              </p:cNvPr>
              <p:cNvSpPr>
                <a:spLocks noChangeShapeType="1"/>
              </p:cNvSpPr>
              <p:nvPr/>
            </p:nvSpPr>
            <p:spPr bwMode="auto">
              <a:xfrm flipV="1">
                <a:off x="1320" y="3756"/>
                <a:ext cx="41" cy="3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40" name="Line 31">
                <a:extLst>
                  <a:ext uri="{FF2B5EF4-FFF2-40B4-BE49-F238E27FC236}">
                    <a16:creationId xmlns:a16="http://schemas.microsoft.com/office/drawing/2014/main" id="{44872169-CEF8-5717-D931-C4D3BA16B1A5}"/>
                  </a:ext>
                </a:extLst>
              </p:cNvPr>
              <p:cNvSpPr>
                <a:spLocks noChangeShapeType="1"/>
              </p:cNvSpPr>
              <p:nvPr/>
            </p:nvSpPr>
            <p:spPr bwMode="auto">
              <a:xfrm flipV="1">
                <a:off x="1361" y="3719"/>
                <a:ext cx="41" cy="37"/>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41" name="Line 32">
                <a:extLst>
                  <a:ext uri="{FF2B5EF4-FFF2-40B4-BE49-F238E27FC236}">
                    <a16:creationId xmlns:a16="http://schemas.microsoft.com/office/drawing/2014/main" id="{3CD3A133-E67E-CB6A-5F2F-2E1CA82A624E}"/>
                  </a:ext>
                </a:extLst>
              </p:cNvPr>
              <p:cNvSpPr>
                <a:spLocks noChangeShapeType="1"/>
              </p:cNvSpPr>
              <p:nvPr/>
            </p:nvSpPr>
            <p:spPr bwMode="auto">
              <a:xfrm flipV="1">
                <a:off x="1402" y="3675"/>
                <a:ext cx="42" cy="4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42" name="Line 33">
                <a:extLst>
                  <a:ext uri="{FF2B5EF4-FFF2-40B4-BE49-F238E27FC236}">
                    <a16:creationId xmlns:a16="http://schemas.microsoft.com/office/drawing/2014/main" id="{E1F401DE-3273-0049-0223-F22219086057}"/>
                  </a:ext>
                </a:extLst>
              </p:cNvPr>
              <p:cNvSpPr>
                <a:spLocks noChangeShapeType="1"/>
              </p:cNvSpPr>
              <p:nvPr/>
            </p:nvSpPr>
            <p:spPr bwMode="auto">
              <a:xfrm flipV="1">
                <a:off x="1444" y="3624"/>
                <a:ext cx="41" cy="5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43" name="Line 34">
                <a:extLst>
                  <a:ext uri="{FF2B5EF4-FFF2-40B4-BE49-F238E27FC236}">
                    <a16:creationId xmlns:a16="http://schemas.microsoft.com/office/drawing/2014/main" id="{51913012-063D-4902-E673-CEC301DE5835}"/>
                  </a:ext>
                </a:extLst>
              </p:cNvPr>
              <p:cNvSpPr>
                <a:spLocks noChangeShapeType="1"/>
              </p:cNvSpPr>
              <p:nvPr/>
            </p:nvSpPr>
            <p:spPr bwMode="auto">
              <a:xfrm flipV="1">
                <a:off x="1485" y="3566"/>
                <a:ext cx="41" cy="5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44" name="Line 35">
                <a:extLst>
                  <a:ext uri="{FF2B5EF4-FFF2-40B4-BE49-F238E27FC236}">
                    <a16:creationId xmlns:a16="http://schemas.microsoft.com/office/drawing/2014/main" id="{E77A811E-A4EA-483D-8F7E-C2B1A257358E}"/>
                  </a:ext>
                </a:extLst>
              </p:cNvPr>
              <p:cNvSpPr>
                <a:spLocks noChangeShapeType="1"/>
              </p:cNvSpPr>
              <p:nvPr/>
            </p:nvSpPr>
            <p:spPr bwMode="auto">
              <a:xfrm flipV="1">
                <a:off x="1526" y="3501"/>
                <a:ext cx="42" cy="6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45" name="Line 36">
                <a:extLst>
                  <a:ext uri="{FF2B5EF4-FFF2-40B4-BE49-F238E27FC236}">
                    <a16:creationId xmlns:a16="http://schemas.microsoft.com/office/drawing/2014/main" id="{3B137FFD-B51E-1BCA-2EE4-AF964376BB86}"/>
                  </a:ext>
                </a:extLst>
              </p:cNvPr>
              <p:cNvSpPr>
                <a:spLocks noChangeShapeType="1"/>
              </p:cNvSpPr>
              <p:nvPr/>
            </p:nvSpPr>
            <p:spPr bwMode="auto">
              <a:xfrm flipV="1">
                <a:off x="1568" y="3430"/>
                <a:ext cx="41" cy="7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46" name="Line 37">
                <a:extLst>
                  <a:ext uri="{FF2B5EF4-FFF2-40B4-BE49-F238E27FC236}">
                    <a16:creationId xmlns:a16="http://schemas.microsoft.com/office/drawing/2014/main" id="{B022D4CC-1650-1FBB-1C9E-FD217067A78A}"/>
                  </a:ext>
                </a:extLst>
              </p:cNvPr>
              <p:cNvSpPr>
                <a:spLocks noChangeShapeType="1"/>
              </p:cNvSpPr>
              <p:nvPr/>
            </p:nvSpPr>
            <p:spPr bwMode="auto">
              <a:xfrm flipV="1">
                <a:off x="1609" y="3352"/>
                <a:ext cx="41" cy="7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47" name="Line 38">
                <a:extLst>
                  <a:ext uri="{FF2B5EF4-FFF2-40B4-BE49-F238E27FC236}">
                    <a16:creationId xmlns:a16="http://schemas.microsoft.com/office/drawing/2014/main" id="{620AAF69-0573-DF3C-E7E8-9A90BB745CAA}"/>
                  </a:ext>
                </a:extLst>
              </p:cNvPr>
              <p:cNvSpPr>
                <a:spLocks noChangeShapeType="1"/>
              </p:cNvSpPr>
              <p:nvPr/>
            </p:nvSpPr>
            <p:spPr bwMode="auto">
              <a:xfrm flipV="1">
                <a:off x="1650" y="3267"/>
                <a:ext cx="42" cy="8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48" name="Line 39">
                <a:extLst>
                  <a:ext uri="{FF2B5EF4-FFF2-40B4-BE49-F238E27FC236}">
                    <a16:creationId xmlns:a16="http://schemas.microsoft.com/office/drawing/2014/main" id="{837922DB-602D-5239-1ADA-BCB293FFBC5B}"/>
                  </a:ext>
                </a:extLst>
              </p:cNvPr>
              <p:cNvSpPr>
                <a:spLocks noChangeShapeType="1"/>
              </p:cNvSpPr>
              <p:nvPr/>
            </p:nvSpPr>
            <p:spPr bwMode="auto">
              <a:xfrm flipV="1">
                <a:off x="1692" y="3175"/>
                <a:ext cx="41" cy="9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49" name="Line 40">
                <a:extLst>
                  <a:ext uri="{FF2B5EF4-FFF2-40B4-BE49-F238E27FC236}">
                    <a16:creationId xmlns:a16="http://schemas.microsoft.com/office/drawing/2014/main" id="{65520F67-E82F-E279-BEE3-F103F3C9352F}"/>
                  </a:ext>
                </a:extLst>
              </p:cNvPr>
              <p:cNvSpPr>
                <a:spLocks noChangeShapeType="1"/>
              </p:cNvSpPr>
              <p:nvPr/>
            </p:nvSpPr>
            <p:spPr bwMode="auto">
              <a:xfrm flipV="1">
                <a:off x="1733" y="3076"/>
                <a:ext cx="41" cy="99"/>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50" name="Line 41">
                <a:extLst>
                  <a:ext uri="{FF2B5EF4-FFF2-40B4-BE49-F238E27FC236}">
                    <a16:creationId xmlns:a16="http://schemas.microsoft.com/office/drawing/2014/main" id="{4F0B4270-F982-CA3E-48C6-6CDCF80CCE16}"/>
                  </a:ext>
                </a:extLst>
              </p:cNvPr>
              <p:cNvSpPr>
                <a:spLocks noChangeShapeType="1"/>
              </p:cNvSpPr>
              <p:nvPr/>
            </p:nvSpPr>
            <p:spPr bwMode="auto">
              <a:xfrm flipV="1">
                <a:off x="1774" y="2971"/>
                <a:ext cx="41" cy="10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51" name="Line 42">
                <a:extLst>
                  <a:ext uri="{FF2B5EF4-FFF2-40B4-BE49-F238E27FC236}">
                    <a16:creationId xmlns:a16="http://schemas.microsoft.com/office/drawing/2014/main" id="{F0E07ACA-BD32-B25E-B70E-75FA31F1D551}"/>
                  </a:ext>
                </a:extLst>
              </p:cNvPr>
              <p:cNvSpPr>
                <a:spLocks noChangeShapeType="1"/>
              </p:cNvSpPr>
              <p:nvPr/>
            </p:nvSpPr>
            <p:spPr bwMode="auto">
              <a:xfrm flipV="1">
                <a:off x="1815" y="2859"/>
                <a:ext cx="41" cy="11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52" name="Line 43">
                <a:extLst>
                  <a:ext uri="{FF2B5EF4-FFF2-40B4-BE49-F238E27FC236}">
                    <a16:creationId xmlns:a16="http://schemas.microsoft.com/office/drawing/2014/main" id="{89CCA65E-35AA-C56F-7024-BAA8ABE36410}"/>
                  </a:ext>
                </a:extLst>
              </p:cNvPr>
              <p:cNvSpPr>
                <a:spLocks noChangeShapeType="1"/>
              </p:cNvSpPr>
              <p:nvPr/>
            </p:nvSpPr>
            <p:spPr bwMode="auto">
              <a:xfrm flipV="1">
                <a:off x="1856" y="2739"/>
                <a:ext cx="42" cy="12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53" name="Line 44">
                <a:extLst>
                  <a:ext uri="{FF2B5EF4-FFF2-40B4-BE49-F238E27FC236}">
                    <a16:creationId xmlns:a16="http://schemas.microsoft.com/office/drawing/2014/main" id="{0E2A9A85-108D-DFA5-A77F-0EB877865131}"/>
                  </a:ext>
                </a:extLst>
              </p:cNvPr>
              <p:cNvSpPr>
                <a:spLocks noChangeShapeType="1"/>
              </p:cNvSpPr>
              <p:nvPr/>
            </p:nvSpPr>
            <p:spPr bwMode="auto">
              <a:xfrm flipV="1">
                <a:off x="1898" y="2614"/>
                <a:ext cx="41" cy="12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54" name="Line 45">
                <a:extLst>
                  <a:ext uri="{FF2B5EF4-FFF2-40B4-BE49-F238E27FC236}">
                    <a16:creationId xmlns:a16="http://schemas.microsoft.com/office/drawing/2014/main" id="{FFAA527A-6F0D-186A-A5AE-A572405A635B}"/>
                  </a:ext>
                </a:extLst>
              </p:cNvPr>
              <p:cNvSpPr>
                <a:spLocks noChangeShapeType="1"/>
              </p:cNvSpPr>
              <p:nvPr/>
            </p:nvSpPr>
            <p:spPr bwMode="auto">
              <a:xfrm flipV="1">
                <a:off x="1939" y="2481"/>
                <a:ext cx="41" cy="13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6413" name="Freeform 49">
              <a:extLst>
                <a:ext uri="{FF2B5EF4-FFF2-40B4-BE49-F238E27FC236}">
                  <a16:creationId xmlns:a16="http://schemas.microsoft.com/office/drawing/2014/main" id="{BD3248F3-229E-CA5E-0E94-A473417B307F}"/>
                </a:ext>
              </a:extLst>
            </p:cNvPr>
            <p:cNvSpPr>
              <a:spLocks/>
            </p:cNvSpPr>
            <p:nvPr/>
          </p:nvSpPr>
          <p:spPr bwMode="auto">
            <a:xfrm>
              <a:off x="1109" y="2430"/>
              <a:ext cx="81" cy="139"/>
            </a:xfrm>
            <a:custGeom>
              <a:avLst/>
              <a:gdLst>
                <a:gd name="T0" fmla="*/ 0 w 81"/>
                <a:gd name="T1" fmla="*/ 133 h 139"/>
                <a:gd name="T2" fmla="*/ 41 w 81"/>
                <a:gd name="T3" fmla="*/ 139 h 139"/>
                <a:gd name="T4" fmla="*/ 81 w 81"/>
                <a:gd name="T5" fmla="*/ 133 h 139"/>
                <a:gd name="T6" fmla="*/ 41 w 81"/>
                <a:gd name="T7" fmla="*/ 0 h 139"/>
                <a:gd name="T8" fmla="*/ 0 w 81"/>
                <a:gd name="T9" fmla="*/ 133 h 139"/>
                <a:gd name="T10" fmla="*/ 0 60000 65536"/>
                <a:gd name="T11" fmla="*/ 0 60000 65536"/>
                <a:gd name="T12" fmla="*/ 0 60000 65536"/>
                <a:gd name="T13" fmla="*/ 0 60000 65536"/>
                <a:gd name="T14" fmla="*/ 0 60000 65536"/>
                <a:gd name="T15" fmla="*/ 0 w 81"/>
                <a:gd name="T16" fmla="*/ 0 h 139"/>
                <a:gd name="T17" fmla="*/ 81 w 81"/>
                <a:gd name="T18" fmla="*/ 139 h 139"/>
              </a:gdLst>
              <a:ahLst/>
              <a:cxnLst>
                <a:cxn ang="T10">
                  <a:pos x="T0" y="T1"/>
                </a:cxn>
                <a:cxn ang="T11">
                  <a:pos x="T2" y="T3"/>
                </a:cxn>
                <a:cxn ang="T12">
                  <a:pos x="T4" y="T5"/>
                </a:cxn>
                <a:cxn ang="T13">
                  <a:pos x="T6" y="T7"/>
                </a:cxn>
                <a:cxn ang="T14">
                  <a:pos x="T8" y="T9"/>
                </a:cxn>
              </a:cxnLst>
              <a:rect l="T15" t="T16" r="T17" b="T18"/>
              <a:pathLst>
                <a:path w="81" h="139">
                  <a:moveTo>
                    <a:pt x="0" y="133"/>
                  </a:moveTo>
                  <a:cubicBezTo>
                    <a:pt x="13" y="136"/>
                    <a:pt x="27" y="139"/>
                    <a:pt x="41" y="139"/>
                  </a:cubicBezTo>
                  <a:cubicBezTo>
                    <a:pt x="54" y="138"/>
                    <a:pt x="68" y="136"/>
                    <a:pt x="81" y="133"/>
                  </a:cubicBezTo>
                  <a:lnTo>
                    <a:pt x="41" y="0"/>
                  </a:lnTo>
                  <a:lnTo>
                    <a:pt x="0" y="13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414" name="Freeform 51">
              <a:extLst>
                <a:ext uri="{FF2B5EF4-FFF2-40B4-BE49-F238E27FC236}">
                  <a16:creationId xmlns:a16="http://schemas.microsoft.com/office/drawing/2014/main" id="{A593F6C0-3391-CEFD-7474-DAA813B3BEEA}"/>
                </a:ext>
              </a:extLst>
            </p:cNvPr>
            <p:cNvSpPr>
              <a:spLocks/>
            </p:cNvSpPr>
            <p:nvPr/>
          </p:nvSpPr>
          <p:spPr bwMode="auto">
            <a:xfrm>
              <a:off x="1931" y="3800"/>
              <a:ext cx="140" cy="81"/>
            </a:xfrm>
            <a:custGeom>
              <a:avLst/>
              <a:gdLst>
                <a:gd name="T0" fmla="*/ 6 w 140"/>
                <a:gd name="T1" fmla="*/ 0 h 81"/>
                <a:gd name="T2" fmla="*/ 1 w 140"/>
                <a:gd name="T3" fmla="*/ 40 h 81"/>
                <a:gd name="T4" fmla="*/ 6 w 140"/>
                <a:gd name="T5" fmla="*/ 81 h 81"/>
                <a:gd name="T6" fmla="*/ 140 w 140"/>
                <a:gd name="T7" fmla="*/ 41 h 81"/>
                <a:gd name="T8" fmla="*/ 6 w 140"/>
                <a:gd name="T9" fmla="*/ 0 h 81"/>
                <a:gd name="T10" fmla="*/ 0 60000 65536"/>
                <a:gd name="T11" fmla="*/ 0 60000 65536"/>
                <a:gd name="T12" fmla="*/ 0 60000 65536"/>
                <a:gd name="T13" fmla="*/ 0 60000 65536"/>
                <a:gd name="T14" fmla="*/ 0 60000 65536"/>
                <a:gd name="T15" fmla="*/ 0 w 140"/>
                <a:gd name="T16" fmla="*/ 0 h 81"/>
                <a:gd name="T17" fmla="*/ 140 w 140"/>
                <a:gd name="T18" fmla="*/ 81 h 81"/>
              </a:gdLst>
              <a:ahLst/>
              <a:cxnLst>
                <a:cxn ang="T10">
                  <a:pos x="T0" y="T1"/>
                </a:cxn>
                <a:cxn ang="T11">
                  <a:pos x="T2" y="T3"/>
                </a:cxn>
                <a:cxn ang="T12">
                  <a:pos x="T4" y="T5"/>
                </a:cxn>
                <a:cxn ang="T13">
                  <a:pos x="T6" y="T7"/>
                </a:cxn>
                <a:cxn ang="T14">
                  <a:pos x="T8" y="T9"/>
                </a:cxn>
              </a:cxnLst>
              <a:rect l="T15" t="T16" r="T17" b="T18"/>
              <a:pathLst>
                <a:path w="140" h="81">
                  <a:moveTo>
                    <a:pt x="6" y="0"/>
                  </a:moveTo>
                  <a:cubicBezTo>
                    <a:pt x="3" y="13"/>
                    <a:pt x="1" y="27"/>
                    <a:pt x="1" y="40"/>
                  </a:cubicBezTo>
                  <a:cubicBezTo>
                    <a:pt x="0" y="54"/>
                    <a:pt x="3" y="68"/>
                    <a:pt x="6" y="81"/>
                  </a:cubicBezTo>
                  <a:lnTo>
                    <a:pt x="140" y="41"/>
                  </a:lnTo>
                  <a:lnTo>
                    <a:pt x="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6262" name="Group 5">
            <a:extLst>
              <a:ext uri="{FF2B5EF4-FFF2-40B4-BE49-F238E27FC236}">
                <a16:creationId xmlns:a16="http://schemas.microsoft.com/office/drawing/2014/main" id="{6BF4FB38-12E2-F359-0F13-1E338404E047}"/>
              </a:ext>
            </a:extLst>
          </p:cNvPr>
          <p:cNvGrpSpPr>
            <a:grpSpLocks noChangeAspect="1"/>
          </p:cNvGrpSpPr>
          <p:nvPr/>
        </p:nvGrpSpPr>
        <p:grpSpPr bwMode="auto">
          <a:xfrm>
            <a:off x="1833563" y="3382963"/>
            <a:ext cx="3238500" cy="1944687"/>
            <a:chOff x="135" y="2369"/>
            <a:chExt cx="2040" cy="1816"/>
          </a:xfrm>
        </p:grpSpPr>
        <p:sp>
          <p:nvSpPr>
            <p:cNvPr id="96367" name="AutoShape 4">
              <a:extLst>
                <a:ext uri="{FF2B5EF4-FFF2-40B4-BE49-F238E27FC236}">
                  <a16:creationId xmlns:a16="http://schemas.microsoft.com/office/drawing/2014/main" id="{E60C6648-D459-8E09-2FA1-C34BFDE7D643}"/>
                </a:ext>
              </a:extLst>
            </p:cNvPr>
            <p:cNvSpPr>
              <a:spLocks noChangeAspect="1" noChangeArrowheads="1" noTextEdit="1"/>
            </p:cNvSpPr>
            <p:nvPr/>
          </p:nvSpPr>
          <p:spPr bwMode="auto">
            <a:xfrm>
              <a:off x="135" y="2369"/>
              <a:ext cx="2040" cy="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6368" name="Group 46">
              <a:extLst>
                <a:ext uri="{FF2B5EF4-FFF2-40B4-BE49-F238E27FC236}">
                  <a16:creationId xmlns:a16="http://schemas.microsoft.com/office/drawing/2014/main" id="{1A91F358-BEFB-8396-7F67-093373F7F9E0}"/>
                </a:ext>
              </a:extLst>
            </p:cNvPr>
            <p:cNvGrpSpPr>
              <a:grpSpLocks/>
            </p:cNvGrpSpPr>
            <p:nvPr/>
          </p:nvGrpSpPr>
          <p:grpSpPr bwMode="auto">
            <a:xfrm>
              <a:off x="329" y="2481"/>
              <a:ext cx="1651" cy="1360"/>
              <a:chOff x="329" y="2481"/>
              <a:chExt cx="1651" cy="1360"/>
            </a:xfrm>
          </p:grpSpPr>
          <p:sp>
            <p:nvSpPr>
              <p:cNvPr id="96371" name="Line 6">
                <a:extLst>
                  <a:ext uri="{FF2B5EF4-FFF2-40B4-BE49-F238E27FC236}">
                    <a16:creationId xmlns:a16="http://schemas.microsoft.com/office/drawing/2014/main" id="{A517EF89-E46C-A813-7789-462A8F61C5F1}"/>
                  </a:ext>
                </a:extLst>
              </p:cNvPr>
              <p:cNvSpPr>
                <a:spLocks noChangeShapeType="1"/>
              </p:cNvSpPr>
              <p:nvPr/>
            </p:nvSpPr>
            <p:spPr bwMode="auto">
              <a:xfrm>
                <a:off x="329" y="2481"/>
                <a:ext cx="41" cy="13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72" name="Line 7">
                <a:extLst>
                  <a:ext uri="{FF2B5EF4-FFF2-40B4-BE49-F238E27FC236}">
                    <a16:creationId xmlns:a16="http://schemas.microsoft.com/office/drawing/2014/main" id="{854B8D97-24AE-E7EA-346B-58DD4D47101C}"/>
                  </a:ext>
                </a:extLst>
              </p:cNvPr>
              <p:cNvSpPr>
                <a:spLocks noChangeShapeType="1"/>
              </p:cNvSpPr>
              <p:nvPr/>
            </p:nvSpPr>
            <p:spPr bwMode="auto">
              <a:xfrm>
                <a:off x="370" y="2614"/>
                <a:ext cx="42" cy="12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73" name="Line 8">
                <a:extLst>
                  <a:ext uri="{FF2B5EF4-FFF2-40B4-BE49-F238E27FC236}">
                    <a16:creationId xmlns:a16="http://schemas.microsoft.com/office/drawing/2014/main" id="{47D9D261-ED90-E190-6DF6-833EE26B0EF1}"/>
                  </a:ext>
                </a:extLst>
              </p:cNvPr>
              <p:cNvSpPr>
                <a:spLocks noChangeShapeType="1"/>
              </p:cNvSpPr>
              <p:nvPr/>
            </p:nvSpPr>
            <p:spPr bwMode="auto">
              <a:xfrm>
                <a:off x="412" y="2739"/>
                <a:ext cx="41" cy="12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74" name="Line 9">
                <a:extLst>
                  <a:ext uri="{FF2B5EF4-FFF2-40B4-BE49-F238E27FC236}">
                    <a16:creationId xmlns:a16="http://schemas.microsoft.com/office/drawing/2014/main" id="{1010AC29-2FF2-4A52-D58D-F2B62F6B4261}"/>
                  </a:ext>
                </a:extLst>
              </p:cNvPr>
              <p:cNvSpPr>
                <a:spLocks noChangeShapeType="1"/>
              </p:cNvSpPr>
              <p:nvPr/>
            </p:nvSpPr>
            <p:spPr bwMode="auto">
              <a:xfrm>
                <a:off x="453" y="2859"/>
                <a:ext cx="41" cy="11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75" name="Line 10">
                <a:extLst>
                  <a:ext uri="{FF2B5EF4-FFF2-40B4-BE49-F238E27FC236}">
                    <a16:creationId xmlns:a16="http://schemas.microsoft.com/office/drawing/2014/main" id="{AC925B6A-24A6-71E2-8796-F24B3B5C19F0}"/>
                  </a:ext>
                </a:extLst>
              </p:cNvPr>
              <p:cNvSpPr>
                <a:spLocks noChangeShapeType="1"/>
              </p:cNvSpPr>
              <p:nvPr/>
            </p:nvSpPr>
            <p:spPr bwMode="auto">
              <a:xfrm>
                <a:off x="494" y="2971"/>
                <a:ext cx="42" cy="10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76" name="Line 11">
                <a:extLst>
                  <a:ext uri="{FF2B5EF4-FFF2-40B4-BE49-F238E27FC236}">
                    <a16:creationId xmlns:a16="http://schemas.microsoft.com/office/drawing/2014/main" id="{BE9927EA-DB1E-6C6F-C157-A64E917006C1}"/>
                  </a:ext>
                </a:extLst>
              </p:cNvPr>
              <p:cNvSpPr>
                <a:spLocks noChangeShapeType="1"/>
              </p:cNvSpPr>
              <p:nvPr/>
            </p:nvSpPr>
            <p:spPr bwMode="auto">
              <a:xfrm>
                <a:off x="536" y="3076"/>
                <a:ext cx="41" cy="99"/>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77" name="Line 12">
                <a:extLst>
                  <a:ext uri="{FF2B5EF4-FFF2-40B4-BE49-F238E27FC236}">
                    <a16:creationId xmlns:a16="http://schemas.microsoft.com/office/drawing/2014/main" id="{4B2340FC-3292-2A74-41AF-E0FA75180CE5}"/>
                  </a:ext>
                </a:extLst>
              </p:cNvPr>
              <p:cNvSpPr>
                <a:spLocks noChangeShapeType="1"/>
              </p:cNvSpPr>
              <p:nvPr/>
            </p:nvSpPr>
            <p:spPr bwMode="auto">
              <a:xfrm>
                <a:off x="577" y="3175"/>
                <a:ext cx="41" cy="9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78" name="Line 13">
                <a:extLst>
                  <a:ext uri="{FF2B5EF4-FFF2-40B4-BE49-F238E27FC236}">
                    <a16:creationId xmlns:a16="http://schemas.microsoft.com/office/drawing/2014/main" id="{B708F84D-80E0-499B-F0DE-E3790FD733B9}"/>
                  </a:ext>
                </a:extLst>
              </p:cNvPr>
              <p:cNvSpPr>
                <a:spLocks noChangeShapeType="1"/>
              </p:cNvSpPr>
              <p:nvPr/>
            </p:nvSpPr>
            <p:spPr bwMode="auto">
              <a:xfrm>
                <a:off x="618" y="3267"/>
                <a:ext cx="42" cy="8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79" name="Line 14">
                <a:extLst>
                  <a:ext uri="{FF2B5EF4-FFF2-40B4-BE49-F238E27FC236}">
                    <a16:creationId xmlns:a16="http://schemas.microsoft.com/office/drawing/2014/main" id="{59686898-389F-383B-1F09-959A3BA43205}"/>
                  </a:ext>
                </a:extLst>
              </p:cNvPr>
              <p:cNvSpPr>
                <a:spLocks noChangeShapeType="1"/>
              </p:cNvSpPr>
              <p:nvPr/>
            </p:nvSpPr>
            <p:spPr bwMode="auto">
              <a:xfrm>
                <a:off x="660" y="3352"/>
                <a:ext cx="41" cy="7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80" name="Line 15">
                <a:extLst>
                  <a:ext uri="{FF2B5EF4-FFF2-40B4-BE49-F238E27FC236}">
                    <a16:creationId xmlns:a16="http://schemas.microsoft.com/office/drawing/2014/main" id="{B454496B-F37C-8A2D-5D2F-7202ED6726A1}"/>
                  </a:ext>
                </a:extLst>
              </p:cNvPr>
              <p:cNvSpPr>
                <a:spLocks noChangeShapeType="1"/>
              </p:cNvSpPr>
              <p:nvPr/>
            </p:nvSpPr>
            <p:spPr bwMode="auto">
              <a:xfrm>
                <a:off x="701" y="3430"/>
                <a:ext cx="41" cy="7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81" name="Line 16">
                <a:extLst>
                  <a:ext uri="{FF2B5EF4-FFF2-40B4-BE49-F238E27FC236}">
                    <a16:creationId xmlns:a16="http://schemas.microsoft.com/office/drawing/2014/main" id="{F332465A-BE4A-480A-649D-7F2F25F39F7E}"/>
                  </a:ext>
                </a:extLst>
              </p:cNvPr>
              <p:cNvSpPr>
                <a:spLocks noChangeShapeType="1"/>
              </p:cNvSpPr>
              <p:nvPr/>
            </p:nvSpPr>
            <p:spPr bwMode="auto">
              <a:xfrm>
                <a:off x="742" y="3501"/>
                <a:ext cx="41" cy="6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82" name="Line 17">
                <a:extLst>
                  <a:ext uri="{FF2B5EF4-FFF2-40B4-BE49-F238E27FC236}">
                    <a16:creationId xmlns:a16="http://schemas.microsoft.com/office/drawing/2014/main" id="{89948118-A71C-987E-55A6-91FA099F3C14}"/>
                  </a:ext>
                </a:extLst>
              </p:cNvPr>
              <p:cNvSpPr>
                <a:spLocks noChangeShapeType="1"/>
              </p:cNvSpPr>
              <p:nvPr/>
            </p:nvSpPr>
            <p:spPr bwMode="auto">
              <a:xfrm>
                <a:off x="783" y="3566"/>
                <a:ext cx="42" cy="5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83" name="Line 18">
                <a:extLst>
                  <a:ext uri="{FF2B5EF4-FFF2-40B4-BE49-F238E27FC236}">
                    <a16:creationId xmlns:a16="http://schemas.microsoft.com/office/drawing/2014/main" id="{8887DF1C-15A7-9C75-D4B3-F0D80B251B45}"/>
                  </a:ext>
                </a:extLst>
              </p:cNvPr>
              <p:cNvSpPr>
                <a:spLocks noChangeShapeType="1"/>
              </p:cNvSpPr>
              <p:nvPr/>
            </p:nvSpPr>
            <p:spPr bwMode="auto">
              <a:xfrm>
                <a:off x="825" y="3624"/>
                <a:ext cx="41" cy="5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84" name="Line 19">
                <a:extLst>
                  <a:ext uri="{FF2B5EF4-FFF2-40B4-BE49-F238E27FC236}">
                    <a16:creationId xmlns:a16="http://schemas.microsoft.com/office/drawing/2014/main" id="{3E3D1A8D-C50F-75A8-6ECF-DACD892F2995}"/>
                  </a:ext>
                </a:extLst>
              </p:cNvPr>
              <p:cNvSpPr>
                <a:spLocks noChangeShapeType="1"/>
              </p:cNvSpPr>
              <p:nvPr/>
            </p:nvSpPr>
            <p:spPr bwMode="auto">
              <a:xfrm>
                <a:off x="866" y="3675"/>
                <a:ext cx="41" cy="4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85" name="Line 20">
                <a:extLst>
                  <a:ext uri="{FF2B5EF4-FFF2-40B4-BE49-F238E27FC236}">
                    <a16:creationId xmlns:a16="http://schemas.microsoft.com/office/drawing/2014/main" id="{9C35F506-EBD3-EF3D-C6BF-3CDF47906E13}"/>
                  </a:ext>
                </a:extLst>
              </p:cNvPr>
              <p:cNvSpPr>
                <a:spLocks noChangeShapeType="1"/>
              </p:cNvSpPr>
              <p:nvPr/>
            </p:nvSpPr>
            <p:spPr bwMode="auto">
              <a:xfrm>
                <a:off x="907" y="3719"/>
                <a:ext cx="42" cy="37"/>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86" name="Line 21">
                <a:extLst>
                  <a:ext uri="{FF2B5EF4-FFF2-40B4-BE49-F238E27FC236}">
                    <a16:creationId xmlns:a16="http://schemas.microsoft.com/office/drawing/2014/main" id="{397E209C-E1FF-0C87-62AD-C198E083EDBC}"/>
                  </a:ext>
                </a:extLst>
              </p:cNvPr>
              <p:cNvSpPr>
                <a:spLocks noChangeShapeType="1"/>
              </p:cNvSpPr>
              <p:nvPr/>
            </p:nvSpPr>
            <p:spPr bwMode="auto">
              <a:xfrm>
                <a:off x="949" y="3756"/>
                <a:ext cx="41" cy="3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87" name="Line 22">
                <a:extLst>
                  <a:ext uri="{FF2B5EF4-FFF2-40B4-BE49-F238E27FC236}">
                    <a16:creationId xmlns:a16="http://schemas.microsoft.com/office/drawing/2014/main" id="{89BB05D3-67C9-3473-B8D4-75D06C238E22}"/>
                  </a:ext>
                </a:extLst>
              </p:cNvPr>
              <p:cNvSpPr>
                <a:spLocks noChangeShapeType="1"/>
              </p:cNvSpPr>
              <p:nvPr/>
            </p:nvSpPr>
            <p:spPr bwMode="auto">
              <a:xfrm>
                <a:off x="990" y="3787"/>
                <a:ext cx="41" cy="2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88" name="Line 23">
                <a:extLst>
                  <a:ext uri="{FF2B5EF4-FFF2-40B4-BE49-F238E27FC236}">
                    <a16:creationId xmlns:a16="http://schemas.microsoft.com/office/drawing/2014/main" id="{70124826-3575-F04C-20F8-3C8E55CA0176}"/>
                  </a:ext>
                </a:extLst>
              </p:cNvPr>
              <p:cNvSpPr>
                <a:spLocks noChangeShapeType="1"/>
              </p:cNvSpPr>
              <p:nvPr/>
            </p:nvSpPr>
            <p:spPr bwMode="auto">
              <a:xfrm>
                <a:off x="1031" y="3811"/>
                <a:ext cx="41" cy="16"/>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89" name="Line 24">
                <a:extLst>
                  <a:ext uri="{FF2B5EF4-FFF2-40B4-BE49-F238E27FC236}">
                    <a16:creationId xmlns:a16="http://schemas.microsoft.com/office/drawing/2014/main" id="{429A5B43-9254-8248-95DC-BC9C478065F0}"/>
                  </a:ext>
                </a:extLst>
              </p:cNvPr>
              <p:cNvSpPr>
                <a:spLocks noChangeShapeType="1"/>
              </p:cNvSpPr>
              <p:nvPr/>
            </p:nvSpPr>
            <p:spPr bwMode="auto">
              <a:xfrm>
                <a:off x="1072" y="3827"/>
                <a:ext cx="41" cy="1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90" name="Line 25">
                <a:extLst>
                  <a:ext uri="{FF2B5EF4-FFF2-40B4-BE49-F238E27FC236}">
                    <a16:creationId xmlns:a16="http://schemas.microsoft.com/office/drawing/2014/main" id="{3AE4A0CC-558F-8398-76CF-46C00500E51B}"/>
                  </a:ext>
                </a:extLst>
              </p:cNvPr>
              <p:cNvSpPr>
                <a:spLocks noChangeShapeType="1"/>
              </p:cNvSpPr>
              <p:nvPr/>
            </p:nvSpPr>
            <p:spPr bwMode="auto">
              <a:xfrm>
                <a:off x="1113" y="3838"/>
                <a:ext cx="42" cy="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91" name="Line 26">
                <a:extLst>
                  <a:ext uri="{FF2B5EF4-FFF2-40B4-BE49-F238E27FC236}">
                    <a16:creationId xmlns:a16="http://schemas.microsoft.com/office/drawing/2014/main" id="{65202C36-4FC7-8D72-832B-4218D503A26D}"/>
                  </a:ext>
                </a:extLst>
              </p:cNvPr>
              <p:cNvSpPr>
                <a:spLocks noChangeShapeType="1"/>
              </p:cNvSpPr>
              <p:nvPr/>
            </p:nvSpPr>
            <p:spPr bwMode="auto">
              <a:xfrm flipV="1">
                <a:off x="1155" y="3838"/>
                <a:ext cx="41" cy="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92" name="Line 27">
                <a:extLst>
                  <a:ext uri="{FF2B5EF4-FFF2-40B4-BE49-F238E27FC236}">
                    <a16:creationId xmlns:a16="http://schemas.microsoft.com/office/drawing/2014/main" id="{E86C4AD6-11D5-212F-9AE0-C58904A05CC0}"/>
                  </a:ext>
                </a:extLst>
              </p:cNvPr>
              <p:cNvSpPr>
                <a:spLocks noChangeShapeType="1"/>
              </p:cNvSpPr>
              <p:nvPr/>
            </p:nvSpPr>
            <p:spPr bwMode="auto">
              <a:xfrm flipV="1">
                <a:off x="1196" y="3827"/>
                <a:ext cx="41" cy="1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93" name="Line 28">
                <a:extLst>
                  <a:ext uri="{FF2B5EF4-FFF2-40B4-BE49-F238E27FC236}">
                    <a16:creationId xmlns:a16="http://schemas.microsoft.com/office/drawing/2014/main" id="{A10C7719-E6E1-AE8E-9D1E-0C5B4D0513E6}"/>
                  </a:ext>
                </a:extLst>
              </p:cNvPr>
              <p:cNvSpPr>
                <a:spLocks noChangeShapeType="1"/>
              </p:cNvSpPr>
              <p:nvPr/>
            </p:nvSpPr>
            <p:spPr bwMode="auto">
              <a:xfrm flipV="1">
                <a:off x="1237" y="3811"/>
                <a:ext cx="42" cy="16"/>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94" name="Line 29">
                <a:extLst>
                  <a:ext uri="{FF2B5EF4-FFF2-40B4-BE49-F238E27FC236}">
                    <a16:creationId xmlns:a16="http://schemas.microsoft.com/office/drawing/2014/main" id="{9A296423-0B01-66AA-9028-07B2421B9F64}"/>
                  </a:ext>
                </a:extLst>
              </p:cNvPr>
              <p:cNvSpPr>
                <a:spLocks noChangeShapeType="1"/>
              </p:cNvSpPr>
              <p:nvPr/>
            </p:nvSpPr>
            <p:spPr bwMode="auto">
              <a:xfrm flipV="1">
                <a:off x="1279" y="3787"/>
                <a:ext cx="41" cy="2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95" name="Line 30">
                <a:extLst>
                  <a:ext uri="{FF2B5EF4-FFF2-40B4-BE49-F238E27FC236}">
                    <a16:creationId xmlns:a16="http://schemas.microsoft.com/office/drawing/2014/main" id="{E69F081F-1153-866E-E2B9-CED4EF0B7C77}"/>
                  </a:ext>
                </a:extLst>
              </p:cNvPr>
              <p:cNvSpPr>
                <a:spLocks noChangeShapeType="1"/>
              </p:cNvSpPr>
              <p:nvPr/>
            </p:nvSpPr>
            <p:spPr bwMode="auto">
              <a:xfrm flipV="1">
                <a:off x="1320" y="3756"/>
                <a:ext cx="41" cy="3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96" name="Line 31">
                <a:extLst>
                  <a:ext uri="{FF2B5EF4-FFF2-40B4-BE49-F238E27FC236}">
                    <a16:creationId xmlns:a16="http://schemas.microsoft.com/office/drawing/2014/main" id="{92863743-5527-D324-8C81-676FD59A31CB}"/>
                  </a:ext>
                </a:extLst>
              </p:cNvPr>
              <p:cNvSpPr>
                <a:spLocks noChangeShapeType="1"/>
              </p:cNvSpPr>
              <p:nvPr/>
            </p:nvSpPr>
            <p:spPr bwMode="auto">
              <a:xfrm flipV="1">
                <a:off x="1361" y="3719"/>
                <a:ext cx="41" cy="37"/>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97" name="Line 32">
                <a:extLst>
                  <a:ext uri="{FF2B5EF4-FFF2-40B4-BE49-F238E27FC236}">
                    <a16:creationId xmlns:a16="http://schemas.microsoft.com/office/drawing/2014/main" id="{A69EFE83-5749-1C7B-0AFB-F8A0E4486C82}"/>
                  </a:ext>
                </a:extLst>
              </p:cNvPr>
              <p:cNvSpPr>
                <a:spLocks noChangeShapeType="1"/>
              </p:cNvSpPr>
              <p:nvPr/>
            </p:nvSpPr>
            <p:spPr bwMode="auto">
              <a:xfrm flipV="1">
                <a:off x="1402" y="3675"/>
                <a:ext cx="42" cy="4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98" name="Line 33">
                <a:extLst>
                  <a:ext uri="{FF2B5EF4-FFF2-40B4-BE49-F238E27FC236}">
                    <a16:creationId xmlns:a16="http://schemas.microsoft.com/office/drawing/2014/main" id="{A5B4AAAC-28A6-8BD9-9336-D4049102F702}"/>
                  </a:ext>
                </a:extLst>
              </p:cNvPr>
              <p:cNvSpPr>
                <a:spLocks noChangeShapeType="1"/>
              </p:cNvSpPr>
              <p:nvPr/>
            </p:nvSpPr>
            <p:spPr bwMode="auto">
              <a:xfrm flipV="1">
                <a:off x="1444" y="3624"/>
                <a:ext cx="41" cy="5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99" name="Line 34">
                <a:extLst>
                  <a:ext uri="{FF2B5EF4-FFF2-40B4-BE49-F238E27FC236}">
                    <a16:creationId xmlns:a16="http://schemas.microsoft.com/office/drawing/2014/main" id="{FA65C392-333F-9E0A-54B2-16E53E69ED50}"/>
                  </a:ext>
                </a:extLst>
              </p:cNvPr>
              <p:cNvSpPr>
                <a:spLocks noChangeShapeType="1"/>
              </p:cNvSpPr>
              <p:nvPr/>
            </p:nvSpPr>
            <p:spPr bwMode="auto">
              <a:xfrm flipV="1">
                <a:off x="1485" y="3566"/>
                <a:ext cx="41" cy="5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00" name="Line 35">
                <a:extLst>
                  <a:ext uri="{FF2B5EF4-FFF2-40B4-BE49-F238E27FC236}">
                    <a16:creationId xmlns:a16="http://schemas.microsoft.com/office/drawing/2014/main" id="{6EC51DF1-0251-6027-0A05-E60E5A768013}"/>
                  </a:ext>
                </a:extLst>
              </p:cNvPr>
              <p:cNvSpPr>
                <a:spLocks noChangeShapeType="1"/>
              </p:cNvSpPr>
              <p:nvPr/>
            </p:nvSpPr>
            <p:spPr bwMode="auto">
              <a:xfrm flipV="1">
                <a:off x="1526" y="3501"/>
                <a:ext cx="42" cy="6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01" name="Line 36">
                <a:extLst>
                  <a:ext uri="{FF2B5EF4-FFF2-40B4-BE49-F238E27FC236}">
                    <a16:creationId xmlns:a16="http://schemas.microsoft.com/office/drawing/2014/main" id="{217DCBCA-473F-B15D-8457-D6ABC2834EE2}"/>
                  </a:ext>
                </a:extLst>
              </p:cNvPr>
              <p:cNvSpPr>
                <a:spLocks noChangeShapeType="1"/>
              </p:cNvSpPr>
              <p:nvPr/>
            </p:nvSpPr>
            <p:spPr bwMode="auto">
              <a:xfrm flipV="1">
                <a:off x="1568" y="3430"/>
                <a:ext cx="41" cy="7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02" name="Line 37">
                <a:extLst>
                  <a:ext uri="{FF2B5EF4-FFF2-40B4-BE49-F238E27FC236}">
                    <a16:creationId xmlns:a16="http://schemas.microsoft.com/office/drawing/2014/main" id="{809681C2-1CBB-7B17-45D7-1C71B635873F}"/>
                  </a:ext>
                </a:extLst>
              </p:cNvPr>
              <p:cNvSpPr>
                <a:spLocks noChangeShapeType="1"/>
              </p:cNvSpPr>
              <p:nvPr/>
            </p:nvSpPr>
            <p:spPr bwMode="auto">
              <a:xfrm flipV="1">
                <a:off x="1609" y="3352"/>
                <a:ext cx="41" cy="7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03" name="Line 38">
                <a:extLst>
                  <a:ext uri="{FF2B5EF4-FFF2-40B4-BE49-F238E27FC236}">
                    <a16:creationId xmlns:a16="http://schemas.microsoft.com/office/drawing/2014/main" id="{E9A89866-7FF1-70D7-10A2-74FCB276FBCA}"/>
                  </a:ext>
                </a:extLst>
              </p:cNvPr>
              <p:cNvSpPr>
                <a:spLocks noChangeShapeType="1"/>
              </p:cNvSpPr>
              <p:nvPr/>
            </p:nvSpPr>
            <p:spPr bwMode="auto">
              <a:xfrm flipV="1">
                <a:off x="1650" y="3267"/>
                <a:ext cx="42" cy="8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04" name="Line 39">
                <a:extLst>
                  <a:ext uri="{FF2B5EF4-FFF2-40B4-BE49-F238E27FC236}">
                    <a16:creationId xmlns:a16="http://schemas.microsoft.com/office/drawing/2014/main" id="{6C774FDE-4A76-6A52-DB03-3BFC8D88AA51}"/>
                  </a:ext>
                </a:extLst>
              </p:cNvPr>
              <p:cNvSpPr>
                <a:spLocks noChangeShapeType="1"/>
              </p:cNvSpPr>
              <p:nvPr/>
            </p:nvSpPr>
            <p:spPr bwMode="auto">
              <a:xfrm flipV="1">
                <a:off x="1692" y="3175"/>
                <a:ext cx="41" cy="9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05" name="Line 40">
                <a:extLst>
                  <a:ext uri="{FF2B5EF4-FFF2-40B4-BE49-F238E27FC236}">
                    <a16:creationId xmlns:a16="http://schemas.microsoft.com/office/drawing/2014/main" id="{DCDADC75-9372-0A21-AF0C-40D03AC392EF}"/>
                  </a:ext>
                </a:extLst>
              </p:cNvPr>
              <p:cNvSpPr>
                <a:spLocks noChangeShapeType="1"/>
              </p:cNvSpPr>
              <p:nvPr/>
            </p:nvSpPr>
            <p:spPr bwMode="auto">
              <a:xfrm flipV="1">
                <a:off x="1733" y="3076"/>
                <a:ext cx="41" cy="99"/>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06" name="Line 41">
                <a:extLst>
                  <a:ext uri="{FF2B5EF4-FFF2-40B4-BE49-F238E27FC236}">
                    <a16:creationId xmlns:a16="http://schemas.microsoft.com/office/drawing/2014/main" id="{9EA47B3D-ECF8-45D0-13CB-A939F8F3CD28}"/>
                  </a:ext>
                </a:extLst>
              </p:cNvPr>
              <p:cNvSpPr>
                <a:spLocks noChangeShapeType="1"/>
              </p:cNvSpPr>
              <p:nvPr/>
            </p:nvSpPr>
            <p:spPr bwMode="auto">
              <a:xfrm flipV="1">
                <a:off x="1774" y="2971"/>
                <a:ext cx="41" cy="10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07" name="Line 42">
                <a:extLst>
                  <a:ext uri="{FF2B5EF4-FFF2-40B4-BE49-F238E27FC236}">
                    <a16:creationId xmlns:a16="http://schemas.microsoft.com/office/drawing/2014/main" id="{F224FD4E-FEC3-D18A-9A2F-D01D03C89D9F}"/>
                  </a:ext>
                </a:extLst>
              </p:cNvPr>
              <p:cNvSpPr>
                <a:spLocks noChangeShapeType="1"/>
              </p:cNvSpPr>
              <p:nvPr/>
            </p:nvSpPr>
            <p:spPr bwMode="auto">
              <a:xfrm flipV="1">
                <a:off x="1815" y="2859"/>
                <a:ext cx="41" cy="11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08" name="Line 43">
                <a:extLst>
                  <a:ext uri="{FF2B5EF4-FFF2-40B4-BE49-F238E27FC236}">
                    <a16:creationId xmlns:a16="http://schemas.microsoft.com/office/drawing/2014/main" id="{9EE15E20-B291-BC21-41BC-AE9522E5DBE6}"/>
                  </a:ext>
                </a:extLst>
              </p:cNvPr>
              <p:cNvSpPr>
                <a:spLocks noChangeShapeType="1"/>
              </p:cNvSpPr>
              <p:nvPr/>
            </p:nvSpPr>
            <p:spPr bwMode="auto">
              <a:xfrm flipV="1">
                <a:off x="1856" y="2739"/>
                <a:ext cx="42" cy="12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09" name="Line 44">
                <a:extLst>
                  <a:ext uri="{FF2B5EF4-FFF2-40B4-BE49-F238E27FC236}">
                    <a16:creationId xmlns:a16="http://schemas.microsoft.com/office/drawing/2014/main" id="{0CFE9866-6A39-F42E-30E5-033F889FDABC}"/>
                  </a:ext>
                </a:extLst>
              </p:cNvPr>
              <p:cNvSpPr>
                <a:spLocks noChangeShapeType="1"/>
              </p:cNvSpPr>
              <p:nvPr/>
            </p:nvSpPr>
            <p:spPr bwMode="auto">
              <a:xfrm flipV="1">
                <a:off x="1898" y="2614"/>
                <a:ext cx="41" cy="12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10" name="Line 45">
                <a:extLst>
                  <a:ext uri="{FF2B5EF4-FFF2-40B4-BE49-F238E27FC236}">
                    <a16:creationId xmlns:a16="http://schemas.microsoft.com/office/drawing/2014/main" id="{FABAFEA0-8155-3D2A-6523-04BD91B8181B}"/>
                  </a:ext>
                </a:extLst>
              </p:cNvPr>
              <p:cNvSpPr>
                <a:spLocks noChangeShapeType="1"/>
              </p:cNvSpPr>
              <p:nvPr/>
            </p:nvSpPr>
            <p:spPr bwMode="auto">
              <a:xfrm flipV="1">
                <a:off x="1939" y="2481"/>
                <a:ext cx="41" cy="13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6369" name="Freeform 49">
              <a:extLst>
                <a:ext uri="{FF2B5EF4-FFF2-40B4-BE49-F238E27FC236}">
                  <a16:creationId xmlns:a16="http://schemas.microsoft.com/office/drawing/2014/main" id="{A93F7791-89FA-3C6C-09F6-446497718CCD}"/>
                </a:ext>
              </a:extLst>
            </p:cNvPr>
            <p:cNvSpPr>
              <a:spLocks/>
            </p:cNvSpPr>
            <p:nvPr/>
          </p:nvSpPr>
          <p:spPr bwMode="auto">
            <a:xfrm>
              <a:off x="1109" y="2430"/>
              <a:ext cx="81" cy="139"/>
            </a:xfrm>
            <a:custGeom>
              <a:avLst/>
              <a:gdLst>
                <a:gd name="T0" fmla="*/ 0 w 81"/>
                <a:gd name="T1" fmla="*/ 133 h 139"/>
                <a:gd name="T2" fmla="*/ 41 w 81"/>
                <a:gd name="T3" fmla="*/ 139 h 139"/>
                <a:gd name="T4" fmla="*/ 81 w 81"/>
                <a:gd name="T5" fmla="*/ 133 h 139"/>
                <a:gd name="T6" fmla="*/ 41 w 81"/>
                <a:gd name="T7" fmla="*/ 0 h 139"/>
                <a:gd name="T8" fmla="*/ 0 w 81"/>
                <a:gd name="T9" fmla="*/ 133 h 139"/>
                <a:gd name="T10" fmla="*/ 0 60000 65536"/>
                <a:gd name="T11" fmla="*/ 0 60000 65536"/>
                <a:gd name="T12" fmla="*/ 0 60000 65536"/>
                <a:gd name="T13" fmla="*/ 0 60000 65536"/>
                <a:gd name="T14" fmla="*/ 0 60000 65536"/>
                <a:gd name="T15" fmla="*/ 0 w 81"/>
                <a:gd name="T16" fmla="*/ 0 h 139"/>
                <a:gd name="T17" fmla="*/ 81 w 81"/>
                <a:gd name="T18" fmla="*/ 139 h 139"/>
              </a:gdLst>
              <a:ahLst/>
              <a:cxnLst>
                <a:cxn ang="T10">
                  <a:pos x="T0" y="T1"/>
                </a:cxn>
                <a:cxn ang="T11">
                  <a:pos x="T2" y="T3"/>
                </a:cxn>
                <a:cxn ang="T12">
                  <a:pos x="T4" y="T5"/>
                </a:cxn>
                <a:cxn ang="T13">
                  <a:pos x="T6" y="T7"/>
                </a:cxn>
                <a:cxn ang="T14">
                  <a:pos x="T8" y="T9"/>
                </a:cxn>
              </a:cxnLst>
              <a:rect l="T15" t="T16" r="T17" b="T18"/>
              <a:pathLst>
                <a:path w="81" h="139">
                  <a:moveTo>
                    <a:pt x="0" y="133"/>
                  </a:moveTo>
                  <a:cubicBezTo>
                    <a:pt x="13" y="136"/>
                    <a:pt x="27" y="139"/>
                    <a:pt x="41" y="139"/>
                  </a:cubicBezTo>
                  <a:cubicBezTo>
                    <a:pt x="54" y="138"/>
                    <a:pt x="68" y="136"/>
                    <a:pt x="81" y="133"/>
                  </a:cubicBezTo>
                  <a:lnTo>
                    <a:pt x="41" y="0"/>
                  </a:lnTo>
                  <a:lnTo>
                    <a:pt x="0" y="13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370" name="Freeform 51">
              <a:extLst>
                <a:ext uri="{FF2B5EF4-FFF2-40B4-BE49-F238E27FC236}">
                  <a16:creationId xmlns:a16="http://schemas.microsoft.com/office/drawing/2014/main" id="{474044BB-2E36-FE95-D0A7-08054154B89F}"/>
                </a:ext>
              </a:extLst>
            </p:cNvPr>
            <p:cNvSpPr>
              <a:spLocks/>
            </p:cNvSpPr>
            <p:nvPr/>
          </p:nvSpPr>
          <p:spPr bwMode="auto">
            <a:xfrm>
              <a:off x="1931" y="3800"/>
              <a:ext cx="140" cy="81"/>
            </a:xfrm>
            <a:custGeom>
              <a:avLst/>
              <a:gdLst>
                <a:gd name="T0" fmla="*/ 6 w 140"/>
                <a:gd name="T1" fmla="*/ 0 h 81"/>
                <a:gd name="T2" fmla="*/ 1 w 140"/>
                <a:gd name="T3" fmla="*/ 40 h 81"/>
                <a:gd name="T4" fmla="*/ 6 w 140"/>
                <a:gd name="T5" fmla="*/ 81 h 81"/>
                <a:gd name="T6" fmla="*/ 140 w 140"/>
                <a:gd name="T7" fmla="*/ 41 h 81"/>
                <a:gd name="T8" fmla="*/ 6 w 140"/>
                <a:gd name="T9" fmla="*/ 0 h 81"/>
                <a:gd name="T10" fmla="*/ 0 60000 65536"/>
                <a:gd name="T11" fmla="*/ 0 60000 65536"/>
                <a:gd name="T12" fmla="*/ 0 60000 65536"/>
                <a:gd name="T13" fmla="*/ 0 60000 65536"/>
                <a:gd name="T14" fmla="*/ 0 60000 65536"/>
                <a:gd name="T15" fmla="*/ 0 w 140"/>
                <a:gd name="T16" fmla="*/ 0 h 81"/>
                <a:gd name="T17" fmla="*/ 140 w 140"/>
                <a:gd name="T18" fmla="*/ 81 h 81"/>
              </a:gdLst>
              <a:ahLst/>
              <a:cxnLst>
                <a:cxn ang="T10">
                  <a:pos x="T0" y="T1"/>
                </a:cxn>
                <a:cxn ang="T11">
                  <a:pos x="T2" y="T3"/>
                </a:cxn>
                <a:cxn ang="T12">
                  <a:pos x="T4" y="T5"/>
                </a:cxn>
                <a:cxn ang="T13">
                  <a:pos x="T6" y="T7"/>
                </a:cxn>
                <a:cxn ang="T14">
                  <a:pos x="T8" y="T9"/>
                </a:cxn>
              </a:cxnLst>
              <a:rect l="T15" t="T16" r="T17" b="T18"/>
              <a:pathLst>
                <a:path w="140" h="81">
                  <a:moveTo>
                    <a:pt x="6" y="0"/>
                  </a:moveTo>
                  <a:cubicBezTo>
                    <a:pt x="3" y="13"/>
                    <a:pt x="1" y="27"/>
                    <a:pt x="1" y="40"/>
                  </a:cubicBezTo>
                  <a:cubicBezTo>
                    <a:pt x="0" y="54"/>
                    <a:pt x="3" y="68"/>
                    <a:pt x="6" y="81"/>
                  </a:cubicBezTo>
                  <a:lnTo>
                    <a:pt x="140" y="41"/>
                  </a:lnTo>
                  <a:lnTo>
                    <a:pt x="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6263" name="Group 5">
            <a:extLst>
              <a:ext uri="{FF2B5EF4-FFF2-40B4-BE49-F238E27FC236}">
                <a16:creationId xmlns:a16="http://schemas.microsoft.com/office/drawing/2014/main" id="{59AA84B5-5E64-C34A-F7F0-8B51F6F76060}"/>
              </a:ext>
            </a:extLst>
          </p:cNvPr>
          <p:cNvGrpSpPr>
            <a:grpSpLocks noChangeAspect="1"/>
          </p:cNvGrpSpPr>
          <p:nvPr/>
        </p:nvGrpSpPr>
        <p:grpSpPr bwMode="auto">
          <a:xfrm>
            <a:off x="3929063" y="3403600"/>
            <a:ext cx="3238500" cy="1944688"/>
            <a:chOff x="135" y="2369"/>
            <a:chExt cx="2040" cy="1816"/>
          </a:xfrm>
        </p:grpSpPr>
        <p:sp>
          <p:nvSpPr>
            <p:cNvPr id="96323" name="AutoShape 4">
              <a:extLst>
                <a:ext uri="{FF2B5EF4-FFF2-40B4-BE49-F238E27FC236}">
                  <a16:creationId xmlns:a16="http://schemas.microsoft.com/office/drawing/2014/main" id="{1505A4EA-6F20-88BC-46C3-439B59AC61AF}"/>
                </a:ext>
              </a:extLst>
            </p:cNvPr>
            <p:cNvSpPr>
              <a:spLocks noChangeAspect="1" noChangeArrowheads="1" noTextEdit="1"/>
            </p:cNvSpPr>
            <p:nvPr/>
          </p:nvSpPr>
          <p:spPr bwMode="auto">
            <a:xfrm>
              <a:off x="135" y="2369"/>
              <a:ext cx="2040" cy="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6324" name="Group 46">
              <a:extLst>
                <a:ext uri="{FF2B5EF4-FFF2-40B4-BE49-F238E27FC236}">
                  <a16:creationId xmlns:a16="http://schemas.microsoft.com/office/drawing/2014/main" id="{77B310D7-1579-0B5E-B19A-5C881CA06E0F}"/>
                </a:ext>
              </a:extLst>
            </p:cNvPr>
            <p:cNvGrpSpPr>
              <a:grpSpLocks/>
            </p:cNvGrpSpPr>
            <p:nvPr/>
          </p:nvGrpSpPr>
          <p:grpSpPr bwMode="auto">
            <a:xfrm>
              <a:off x="329" y="2481"/>
              <a:ext cx="1651" cy="1360"/>
              <a:chOff x="329" y="2481"/>
              <a:chExt cx="1651" cy="1360"/>
            </a:xfrm>
          </p:grpSpPr>
          <p:sp>
            <p:nvSpPr>
              <p:cNvPr id="96327" name="Line 6">
                <a:extLst>
                  <a:ext uri="{FF2B5EF4-FFF2-40B4-BE49-F238E27FC236}">
                    <a16:creationId xmlns:a16="http://schemas.microsoft.com/office/drawing/2014/main" id="{8426FC4C-7DB6-697D-87AF-5CCE44ACE2B9}"/>
                  </a:ext>
                </a:extLst>
              </p:cNvPr>
              <p:cNvSpPr>
                <a:spLocks noChangeShapeType="1"/>
              </p:cNvSpPr>
              <p:nvPr/>
            </p:nvSpPr>
            <p:spPr bwMode="auto">
              <a:xfrm>
                <a:off x="329" y="2481"/>
                <a:ext cx="41" cy="13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28" name="Line 7">
                <a:extLst>
                  <a:ext uri="{FF2B5EF4-FFF2-40B4-BE49-F238E27FC236}">
                    <a16:creationId xmlns:a16="http://schemas.microsoft.com/office/drawing/2014/main" id="{44A00BF4-DF57-0606-4796-34FBE79602C9}"/>
                  </a:ext>
                </a:extLst>
              </p:cNvPr>
              <p:cNvSpPr>
                <a:spLocks noChangeShapeType="1"/>
              </p:cNvSpPr>
              <p:nvPr/>
            </p:nvSpPr>
            <p:spPr bwMode="auto">
              <a:xfrm>
                <a:off x="370" y="2614"/>
                <a:ext cx="42" cy="12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29" name="Line 8">
                <a:extLst>
                  <a:ext uri="{FF2B5EF4-FFF2-40B4-BE49-F238E27FC236}">
                    <a16:creationId xmlns:a16="http://schemas.microsoft.com/office/drawing/2014/main" id="{6D32A5CB-86A3-A2BD-C727-09E021633A52}"/>
                  </a:ext>
                </a:extLst>
              </p:cNvPr>
              <p:cNvSpPr>
                <a:spLocks noChangeShapeType="1"/>
              </p:cNvSpPr>
              <p:nvPr/>
            </p:nvSpPr>
            <p:spPr bwMode="auto">
              <a:xfrm>
                <a:off x="412" y="2739"/>
                <a:ext cx="41" cy="12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30" name="Line 9">
                <a:extLst>
                  <a:ext uri="{FF2B5EF4-FFF2-40B4-BE49-F238E27FC236}">
                    <a16:creationId xmlns:a16="http://schemas.microsoft.com/office/drawing/2014/main" id="{D9971C04-6367-ADE9-7938-21E7867871DD}"/>
                  </a:ext>
                </a:extLst>
              </p:cNvPr>
              <p:cNvSpPr>
                <a:spLocks noChangeShapeType="1"/>
              </p:cNvSpPr>
              <p:nvPr/>
            </p:nvSpPr>
            <p:spPr bwMode="auto">
              <a:xfrm>
                <a:off x="453" y="2859"/>
                <a:ext cx="41" cy="11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31" name="Line 10">
                <a:extLst>
                  <a:ext uri="{FF2B5EF4-FFF2-40B4-BE49-F238E27FC236}">
                    <a16:creationId xmlns:a16="http://schemas.microsoft.com/office/drawing/2014/main" id="{05C667F0-FC50-BA90-AE1A-1EB16452278B}"/>
                  </a:ext>
                </a:extLst>
              </p:cNvPr>
              <p:cNvSpPr>
                <a:spLocks noChangeShapeType="1"/>
              </p:cNvSpPr>
              <p:nvPr/>
            </p:nvSpPr>
            <p:spPr bwMode="auto">
              <a:xfrm>
                <a:off x="494" y="2971"/>
                <a:ext cx="42" cy="10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32" name="Line 11">
                <a:extLst>
                  <a:ext uri="{FF2B5EF4-FFF2-40B4-BE49-F238E27FC236}">
                    <a16:creationId xmlns:a16="http://schemas.microsoft.com/office/drawing/2014/main" id="{74191367-FEBB-21E1-9168-7309B05F0E7A}"/>
                  </a:ext>
                </a:extLst>
              </p:cNvPr>
              <p:cNvSpPr>
                <a:spLocks noChangeShapeType="1"/>
              </p:cNvSpPr>
              <p:nvPr/>
            </p:nvSpPr>
            <p:spPr bwMode="auto">
              <a:xfrm>
                <a:off x="536" y="3076"/>
                <a:ext cx="41" cy="99"/>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33" name="Line 12">
                <a:extLst>
                  <a:ext uri="{FF2B5EF4-FFF2-40B4-BE49-F238E27FC236}">
                    <a16:creationId xmlns:a16="http://schemas.microsoft.com/office/drawing/2014/main" id="{C0958A4E-4995-F46D-5FF8-354A0241BFCB}"/>
                  </a:ext>
                </a:extLst>
              </p:cNvPr>
              <p:cNvSpPr>
                <a:spLocks noChangeShapeType="1"/>
              </p:cNvSpPr>
              <p:nvPr/>
            </p:nvSpPr>
            <p:spPr bwMode="auto">
              <a:xfrm>
                <a:off x="577" y="3175"/>
                <a:ext cx="41" cy="9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34" name="Line 13">
                <a:extLst>
                  <a:ext uri="{FF2B5EF4-FFF2-40B4-BE49-F238E27FC236}">
                    <a16:creationId xmlns:a16="http://schemas.microsoft.com/office/drawing/2014/main" id="{39D2B282-9399-AEAF-864E-6E59808CC0B6}"/>
                  </a:ext>
                </a:extLst>
              </p:cNvPr>
              <p:cNvSpPr>
                <a:spLocks noChangeShapeType="1"/>
              </p:cNvSpPr>
              <p:nvPr/>
            </p:nvSpPr>
            <p:spPr bwMode="auto">
              <a:xfrm>
                <a:off x="618" y="3267"/>
                <a:ext cx="42" cy="8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35" name="Line 14">
                <a:extLst>
                  <a:ext uri="{FF2B5EF4-FFF2-40B4-BE49-F238E27FC236}">
                    <a16:creationId xmlns:a16="http://schemas.microsoft.com/office/drawing/2014/main" id="{F4DB2BBE-DD99-9A12-01AB-7A5F416B3BCF}"/>
                  </a:ext>
                </a:extLst>
              </p:cNvPr>
              <p:cNvSpPr>
                <a:spLocks noChangeShapeType="1"/>
              </p:cNvSpPr>
              <p:nvPr/>
            </p:nvSpPr>
            <p:spPr bwMode="auto">
              <a:xfrm>
                <a:off x="660" y="3352"/>
                <a:ext cx="41" cy="7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36" name="Line 15">
                <a:extLst>
                  <a:ext uri="{FF2B5EF4-FFF2-40B4-BE49-F238E27FC236}">
                    <a16:creationId xmlns:a16="http://schemas.microsoft.com/office/drawing/2014/main" id="{856046BB-9131-9117-A559-E3743726D2C4}"/>
                  </a:ext>
                </a:extLst>
              </p:cNvPr>
              <p:cNvSpPr>
                <a:spLocks noChangeShapeType="1"/>
              </p:cNvSpPr>
              <p:nvPr/>
            </p:nvSpPr>
            <p:spPr bwMode="auto">
              <a:xfrm>
                <a:off x="701" y="3430"/>
                <a:ext cx="41" cy="7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37" name="Line 16">
                <a:extLst>
                  <a:ext uri="{FF2B5EF4-FFF2-40B4-BE49-F238E27FC236}">
                    <a16:creationId xmlns:a16="http://schemas.microsoft.com/office/drawing/2014/main" id="{37ABF060-9F70-B711-4135-7D6765232C27}"/>
                  </a:ext>
                </a:extLst>
              </p:cNvPr>
              <p:cNvSpPr>
                <a:spLocks noChangeShapeType="1"/>
              </p:cNvSpPr>
              <p:nvPr/>
            </p:nvSpPr>
            <p:spPr bwMode="auto">
              <a:xfrm>
                <a:off x="742" y="3501"/>
                <a:ext cx="41" cy="6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38" name="Line 17">
                <a:extLst>
                  <a:ext uri="{FF2B5EF4-FFF2-40B4-BE49-F238E27FC236}">
                    <a16:creationId xmlns:a16="http://schemas.microsoft.com/office/drawing/2014/main" id="{6A297FD4-D9F7-A1A9-2A6D-1A0177078A4F}"/>
                  </a:ext>
                </a:extLst>
              </p:cNvPr>
              <p:cNvSpPr>
                <a:spLocks noChangeShapeType="1"/>
              </p:cNvSpPr>
              <p:nvPr/>
            </p:nvSpPr>
            <p:spPr bwMode="auto">
              <a:xfrm>
                <a:off x="783" y="3566"/>
                <a:ext cx="42" cy="5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39" name="Line 18">
                <a:extLst>
                  <a:ext uri="{FF2B5EF4-FFF2-40B4-BE49-F238E27FC236}">
                    <a16:creationId xmlns:a16="http://schemas.microsoft.com/office/drawing/2014/main" id="{0F5644BA-363A-CF16-6E5F-1E6598D1DA89}"/>
                  </a:ext>
                </a:extLst>
              </p:cNvPr>
              <p:cNvSpPr>
                <a:spLocks noChangeShapeType="1"/>
              </p:cNvSpPr>
              <p:nvPr/>
            </p:nvSpPr>
            <p:spPr bwMode="auto">
              <a:xfrm>
                <a:off x="825" y="3624"/>
                <a:ext cx="41" cy="5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40" name="Line 19">
                <a:extLst>
                  <a:ext uri="{FF2B5EF4-FFF2-40B4-BE49-F238E27FC236}">
                    <a16:creationId xmlns:a16="http://schemas.microsoft.com/office/drawing/2014/main" id="{9897EA26-8FF3-407E-0D1C-3C45D1769049}"/>
                  </a:ext>
                </a:extLst>
              </p:cNvPr>
              <p:cNvSpPr>
                <a:spLocks noChangeShapeType="1"/>
              </p:cNvSpPr>
              <p:nvPr/>
            </p:nvSpPr>
            <p:spPr bwMode="auto">
              <a:xfrm>
                <a:off x="866" y="3675"/>
                <a:ext cx="41" cy="4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41" name="Line 20">
                <a:extLst>
                  <a:ext uri="{FF2B5EF4-FFF2-40B4-BE49-F238E27FC236}">
                    <a16:creationId xmlns:a16="http://schemas.microsoft.com/office/drawing/2014/main" id="{DAED3E6F-3E2C-F620-B7E6-7B1B0B63E94D}"/>
                  </a:ext>
                </a:extLst>
              </p:cNvPr>
              <p:cNvSpPr>
                <a:spLocks noChangeShapeType="1"/>
              </p:cNvSpPr>
              <p:nvPr/>
            </p:nvSpPr>
            <p:spPr bwMode="auto">
              <a:xfrm>
                <a:off x="907" y="3719"/>
                <a:ext cx="42" cy="37"/>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42" name="Line 21">
                <a:extLst>
                  <a:ext uri="{FF2B5EF4-FFF2-40B4-BE49-F238E27FC236}">
                    <a16:creationId xmlns:a16="http://schemas.microsoft.com/office/drawing/2014/main" id="{127D7B60-3D5E-34E4-F95C-960E91BEF51B}"/>
                  </a:ext>
                </a:extLst>
              </p:cNvPr>
              <p:cNvSpPr>
                <a:spLocks noChangeShapeType="1"/>
              </p:cNvSpPr>
              <p:nvPr/>
            </p:nvSpPr>
            <p:spPr bwMode="auto">
              <a:xfrm>
                <a:off x="949" y="3756"/>
                <a:ext cx="41" cy="3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43" name="Line 22">
                <a:extLst>
                  <a:ext uri="{FF2B5EF4-FFF2-40B4-BE49-F238E27FC236}">
                    <a16:creationId xmlns:a16="http://schemas.microsoft.com/office/drawing/2014/main" id="{BF05529C-5D79-D817-79AE-A0AC8032F30E}"/>
                  </a:ext>
                </a:extLst>
              </p:cNvPr>
              <p:cNvSpPr>
                <a:spLocks noChangeShapeType="1"/>
              </p:cNvSpPr>
              <p:nvPr/>
            </p:nvSpPr>
            <p:spPr bwMode="auto">
              <a:xfrm>
                <a:off x="990" y="3787"/>
                <a:ext cx="41" cy="2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44" name="Line 23">
                <a:extLst>
                  <a:ext uri="{FF2B5EF4-FFF2-40B4-BE49-F238E27FC236}">
                    <a16:creationId xmlns:a16="http://schemas.microsoft.com/office/drawing/2014/main" id="{098C2CA1-080B-89A1-AE33-389041CA3A91}"/>
                  </a:ext>
                </a:extLst>
              </p:cNvPr>
              <p:cNvSpPr>
                <a:spLocks noChangeShapeType="1"/>
              </p:cNvSpPr>
              <p:nvPr/>
            </p:nvSpPr>
            <p:spPr bwMode="auto">
              <a:xfrm>
                <a:off x="1031" y="3811"/>
                <a:ext cx="41" cy="16"/>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45" name="Line 24">
                <a:extLst>
                  <a:ext uri="{FF2B5EF4-FFF2-40B4-BE49-F238E27FC236}">
                    <a16:creationId xmlns:a16="http://schemas.microsoft.com/office/drawing/2014/main" id="{292E1E82-35B5-D665-A6D9-FBC6E8CAA463}"/>
                  </a:ext>
                </a:extLst>
              </p:cNvPr>
              <p:cNvSpPr>
                <a:spLocks noChangeShapeType="1"/>
              </p:cNvSpPr>
              <p:nvPr/>
            </p:nvSpPr>
            <p:spPr bwMode="auto">
              <a:xfrm>
                <a:off x="1072" y="3827"/>
                <a:ext cx="41" cy="1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46" name="Line 25">
                <a:extLst>
                  <a:ext uri="{FF2B5EF4-FFF2-40B4-BE49-F238E27FC236}">
                    <a16:creationId xmlns:a16="http://schemas.microsoft.com/office/drawing/2014/main" id="{6464B905-B6B1-9204-3827-76BB9D688873}"/>
                  </a:ext>
                </a:extLst>
              </p:cNvPr>
              <p:cNvSpPr>
                <a:spLocks noChangeShapeType="1"/>
              </p:cNvSpPr>
              <p:nvPr/>
            </p:nvSpPr>
            <p:spPr bwMode="auto">
              <a:xfrm>
                <a:off x="1113" y="3838"/>
                <a:ext cx="42" cy="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47" name="Line 26">
                <a:extLst>
                  <a:ext uri="{FF2B5EF4-FFF2-40B4-BE49-F238E27FC236}">
                    <a16:creationId xmlns:a16="http://schemas.microsoft.com/office/drawing/2014/main" id="{26997981-D451-9DA7-EC6A-AA7B99F3FA07}"/>
                  </a:ext>
                </a:extLst>
              </p:cNvPr>
              <p:cNvSpPr>
                <a:spLocks noChangeShapeType="1"/>
              </p:cNvSpPr>
              <p:nvPr/>
            </p:nvSpPr>
            <p:spPr bwMode="auto">
              <a:xfrm flipV="1">
                <a:off x="1155" y="3838"/>
                <a:ext cx="41" cy="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48" name="Line 27">
                <a:extLst>
                  <a:ext uri="{FF2B5EF4-FFF2-40B4-BE49-F238E27FC236}">
                    <a16:creationId xmlns:a16="http://schemas.microsoft.com/office/drawing/2014/main" id="{C746CAF9-D3D1-95D2-86A3-1FC3EA5A61C9}"/>
                  </a:ext>
                </a:extLst>
              </p:cNvPr>
              <p:cNvSpPr>
                <a:spLocks noChangeShapeType="1"/>
              </p:cNvSpPr>
              <p:nvPr/>
            </p:nvSpPr>
            <p:spPr bwMode="auto">
              <a:xfrm flipV="1">
                <a:off x="1196" y="3827"/>
                <a:ext cx="41" cy="1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49" name="Line 28">
                <a:extLst>
                  <a:ext uri="{FF2B5EF4-FFF2-40B4-BE49-F238E27FC236}">
                    <a16:creationId xmlns:a16="http://schemas.microsoft.com/office/drawing/2014/main" id="{15F41AF4-3DF4-3770-6691-469A70953DEB}"/>
                  </a:ext>
                </a:extLst>
              </p:cNvPr>
              <p:cNvSpPr>
                <a:spLocks noChangeShapeType="1"/>
              </p:cNvSpPr>
              <p:nvPr/>
            </p:nvSpPr>
            <p:spPr bwMode="auto">
              <a:xfrm flipV="1">
                <a:off x="1237" y="3811"/>
                <a:ext cx="42" cy="16"/>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50" name="Line 29">
                <a:extLst>
                  <a:ext uri="{FF2B5EF4-FFF2-40B4-BE49-F238E27FC236}">
                    <a16:creationId xmlns:a16="http://schemas.microsoft.com/office/drawing/2014/main" id="{B7CAA04C-83D3-3DF3-C580-B55DCB01F747}"/>
                  </a:ext>
                </a:extLst>
              </p:cNvPr>
              <p:cNvSpPr>
                <a:spLocks noChangeShapeType="1"/>
              </p:cNvSpPr>
              <p:nvPr/>
            </p:nvSpPr>
            <p:spPr bwMode="auto">
              <a:xfrm flipV="1">
                <a:off x="1279" y="3787"/>
                <a:ext cx="41" cy="2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51" name="Line 30">
                <a:extLst>
                  <a:ext uri="{FF2B5EF4-FFF2-40B4-BE49-F238E27FC236}">
                    <a16:creationId xmlns:a16="http://schemas.microsoft.com/office/drawing/2014/main" id="{5E2AEA13-30CB-E925-50BE-B48A728C72A1}"/>
                  </a:ext>
                </a:extLst>
              </p:cNvPr>
              <p:cNvSpPr>
                <a:spLocks noChangeShapeType="1"/>
              </p:cNvSpPr>
              <p:nvPr/>
            </p:nvSpPr>
            <p:spPr bwMode="auto">
              <a:xfrm flipV="1">
                <a:off x="1320" y="3756"/>
                <a:ext cx="41" cy="3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52" name="Line 31">
                <a:extLst>
                  <a:ext uri="{FF2B5EF4-FFF2-40B4-BE49-F238E27FC236}">
                    <a16:creationId xmlns:a16="http://schemas.microsoft.com/office/drawing/2014/main" id="{ECA5FF8F-82F8-EF4E-97DF-9A7B6D796584}"/>
                  </a:ext>
                </a:extLst>
              </p:cNvPr>
              <p:cNvSpPr>
                <a:spLocks noChangeShapeType="1"/>
              </p:cNvSpPr>
              <p:nvPr/>
            </p:nvSpPr>
            <p:spPr bwMode="auto">
              <a:xfrm flipV="1">
                <a:off x="1361" y="3719"/>
                <a:ext cx="41" cy="37"/>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53" name="Line 32">
                <a:extLst>
                  <a:ext uri="{FF2B5EF4-FFF2-40B4-BE49-F238E27FC236}">
                    <a16:creationId xmlns:a16="http://schemas.microsoft.com/office/drawing/2014/main" id="{0CE966B2-DC20-E7AE-14AA-3809ACC38733}"/>
                  </a:ext>
                </a:extLst>
              </p:cNvPr>
              <p:cNvSpPr>
                <a:spLocks noChangeShapeType="1"/>
              </p:cNvSpPr>
              <p:nvPr/>
            </p:nvSpPr>
            <p:spPr bwMode="auto">
              <a:xfrm flipV="1">
                <a:off x="1402" y="3675"/>
                <a:ext cx="42" cy="4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54" name="Line 33">
                <a:extLst>
                  <a:ext uri="{FF2B5EF4-FFF2-40B4-BE49-F238E27FC236}">
                    <a16:creationId xmlns:a16="http://schemas.microsoft.com/office/drawing/2014/main" id="{5E892FA3-F75A-C8DC-EA05-EB9CF96A3B9D}"/>
                  </a:ext>
                </a:extLst>
              </p:cNvPr>
              <p:cNvSpPr>
                <a:spLocks noChangeShapeType="1"/>
              </p:cNvSpPr>
              <p:nvPr/>
            </p:nvSpPr>
            <p:spPr bwMode="auto">
              <a:xfrm flipV="1">
                <a:off x="1444" y="3624"/>
                <a:ext cx="41" cy="5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55" name="Line 34">
                <a:extLst>
                  <a:ext uri="{FF2B5EF4-FFF2-40B4-BE49-F238E27FC236}">
                    <a16:creationId xmlns:a16="http://schemas.microsoft.com/office/drawing/2014/main" id="{936AF796-1976-E0B4-5ABA-7CE74602E8AD}"/>
                  </a:ext>
                </a:extLst>
              </p:cNvPr>
              <p:cNvSpPr>
                <a:spLocks noChangeShapeType="1"/>
              </p:cNvSpPr>
              <p:nvPr/>
            </p:nvSpPr>
            <p:spPr bwMode="auto">
              <a:xfrm flipV="1">
                <a:off x="1485" y="3566"/>
                <a:ext cx="41" cy="5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56" name="Line 35">
                <a:extLst>
                  <a:ext uri="{FF2B5EF4-FFF2-40B4-BE49-F238E27FC236}">
                    <a16:creationId xmlns:a16="http://schemas.microsoft.com/office/drawing/2014/main" id="{816B660A-D98C-AC5E-E438-8291BB9510F1}"/>
                  </a:ext>
                </a:extLst>
              </p:cNvPr>
              <p:cNvSpPr>
                <a:spLocks noChangeShapeType="1"/>
              </p:cNvSpPr>
              <p:nvPr/>
            </p:nvSpPr>
            <p:spPr bwMode="auto">
              <a:xfrm flipV="1">
                <a:off x="1526" y="3501"/>
                <a:ext cx="42" cy="6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57" name="Line 36">
                <a:extLst>
                  <a:ext uri="{FF2B5EF4-FFF2-40B4-BE49-F238E27FC236}">
                    <a16:creationId xmlns:a16="http://schemas.microsoft.com/office/drawing/2014/main" id="{096423C8-9AB1-5E79-7CD1-8294840C7E4D}"/>
                  </a:ext>
                </a:extLst>
              </p:cNvPr>
              <p:cNvSpPr>
                <a:spLocks noChangeShapeType="1"/>
              </p:cNvSpPr>
              <p:nvPr/>
            </p:nvSpPr>
            <p:spPr bwMode="auto">
              <a:xfrm flipV="1">
                <a:off x="1568" y="3430"/>
                <a:ext cx="41" cy="7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58" name="Line 37">
                <a:extLst>
                  <a:ext uri="{FF2B5EF4-FFF2-40B4-BE49-F238E27FC236}">
                    <a16:creationId xmlns:a16="http://schemas.microsoft.com/office/drawing/2014/main" id="{1287C16B-0FDA-4B44-97F5-4759BCC07C1B}"/>
                  </a:ext>
                </a:extLst>
              </p:cNvPr>
              <p:cNvSpPr>
                <a:spLocks noChangeShapeType="1"/>
              </p:cNvSpPr>
              <p:nvPr/>
            </p:nvSpPr>
            <p:spPr bwMode="auto">
              <a:xfrm flipV="1">
                <a:off x="1609" y="3352"/>
                <a:ext cx="41" cy="7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59" name="Line 38">
                <a:extLst>
                  <a:ext uri="{FF2B5EF4-FFF2-40B4-BE49-F238E27FC236}">
                    <a16:creationId xmlns:a16="http://schemas.microsoft.com/office/drawing/2014/main" id="{83EE620D-2BA0-AE10-5DB6-7994EE449CA2}"/>
                  </a:ext>
                </a:extLst>
              </p:cNvPr>
              <p:cNvSpPr>
                <a:spLocks noChangeShapeType="1"/>
              </p:cNvSpPr>
              <p:nvPr/>
            </p:nvSpPr>
            <p:spPr bwMode="auto">
              <a:xfrm flipV="1">
                <a:off x="1650" y="3267"/>
                <a:ext cx="42" cy="8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60" name="Line 39">
                <a:extLst>
                  <a:ext uri="{FF2B5EF4-FFF2-40B4-BE49-F238E27FC236}">
                    <a16:creationId xmlns:a16="http://schemas.microsoft.com/office/drawing/2014/main" id="{5C1F15EA-B920-F8AA-2F42-27CDA49BF496}"/>
                  </a:ext>
                </a:extLst>
              </p:cNvPr>
              <p:cNvSpPr>
                <a:spLocks noChangeShapeType="1"/>
              </p:cNvSpPr>
              <p:nvPr/>
            </p:nvSpPr>
            <p:spPr bwMode="auto">
              <a:xfrm flipV="1">
                <a:off x="1692" y="3175"/>
                <a:ext cx="41" cy="9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61" name="Line 40">
                <a:extLst>
                  <a:ext uri="{FF2B5EF4-FFF2-40B4-BE49-F238E27FC236}">
                    <a16:creationId xmlns:a16="http://schemas.microsoft.com/office/drawing/2014/main" id="{89B5AA3E-C084-7F91-4781-29BD899C24A6}"/>
                  </a:ext>
                </a:extLst>
              </p:cNvPr>
              <p:cNvSpPr>
                <a:spLocks noChangeShapeType="1"/>
              </p:cNvSpPr>
              <p:nvPr/>
            </p:nvSpPr>
            <p:spPr bwMode="auto">
              <a:xfrm flipV="1">
                <a:off x="1733" y="3076"/>
                <a:ext cx="41" cy="99"/>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62" name="Line 41">
                <a:extLst>
                  <a:ext uri="{FF2B5EF4-FFF2-40B4-BE49-F238E27FC236}">
                    <a16:creationId xmlns:a16="http://schemas.microsoft.com/office/drawing/2014/main" id="{C6AB064A-BC6C-45BB-AAC3-55E3CAA8B37A}"/>
                  </a:ext>
                </a:extLst>
              </p:cNvPr>
              <p:cNvSpPr>
                <a:spLocks noChangeShapeType="1"/>
              </p:cNvSpPr>
              <p:nvPr/>
            </p:nvSpPr>
            <p:spPr bwMode="auto">
              <a:xfrm flipV="1">
                <a:off x="1774" y="2971"/>
                <a:ext cx="41" cy="10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63" name="Line 42">
                <a:extLst>
                  <a:ext uri="{FF2B5EF4-FFF2-40B4-BE49-F238E27FC236}">
                    <a16:creationId xmlns:a16="http://schemas.microsoft.com/office/drawing/2014/main" id="{114E029C-6C7A-35E0-D99E-FCCD730C1581}"/>
                  </a:ext>
                </a:extLst>
              </p:cNvPr>
              <p:cNvSpPr>
                <a:spLocks noChangeShapeType="1"/>
              </p:cNvSpPr>
              <p:nvPr/>
            </p:nvSpPr>
            <p:spPr bwMode="auto">
              <a:xfrm flipV="1">
                <a:off x="1815" y="2859"/>
                <a:ext cx="41" cy="11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64" name="Line 43">
                <a:extLst>
                  <a:ext uri="{FF2B5EF4-FFF2-40B4-BE49-F238E27FC236}">
                    <a16:creationId xmlns:a16="http://schemas.microsoft.com/office/drawing/2014/main" id="{FC139AAB-8FC0-4118-D313-9ADD2EF0D11F}"/>
                  </a:ext>
                </a:extLst>
              </p:cNvPr>
              <p:cNvSpPr>
                <a:spLocks noChangeShapeType="1"/>
              </p:cNvSpPr>
              <p:nvPr/>
            </p:nvSpPr>
            <p:spPr bwMode="auto">
              <a:xfrm flipV="1">
                <a:off x="1856" y="2739"/>
                <a:ext cx="42" cy="12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65" name="Line 44">
                <a:extLst>
                  <a:ext uri="{FF2B5EF4-FFF2-40B4-BE49-F238E27FC236}">
                    <a16:creationId xmlns:a16="http://schemas.microsoft.com/office/drawing/2014/main" id="{D58B033B-762B-9BD7-4FBC-DE29095E91BD}"/>
                  </a:ext>
                </a:extLst>
              </p:cNvPr>
              <p:cNvSpPr>
                <a:spLocks noChangeShapeType="1"/>
              </p:cNvSpPr>
              <p:nvPr/>
            </p:nvSpPr>
            <p:spPr bwMode="auto">
              <a:xfrm flipV="1">
                <a:off x="1898" y="2614"/>
                <a:ext cx="41" cy="12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66" name="Line 45">
                <a:extLst>
                  <a:ext uri="{FF2B5EF4-FFF2-40B4-BE49-F238E27FC236}">
                    <a16:creationId xmlns:a16="http://schemas.microsoft.com/office/drawing/2014/main" id="{690835EE-C751-8F85-C899-75E9B7DC47E5}"/>
                  </a:ext>
                </a:extLst>
              </p:cNvPr>
              <p:cNvSpPr>
                <a:spLocks noChangeShapeType="1"/>
              </p:cNvSpPr>
              <p:nvPr/>
            </p:nvSpPr>
            <p:spPr bwMode="auto">
              <a:xfrm flipV="1">
                <a:off x="1939" y="2481"/>
                <a:ext cx="41" cy="13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6325" name="Freeform 49">
              <a:extLst>
                <a:ext uri="{FF2B5EF4-FFF2-40B4-BE49-F238E27FC236}">
                  <a16:creationId xmlns:a16="http://schemas.microsoft.com/office/drawing/2014/main" id="{C640CFD7-FA1E-199B-16AB-D81F5A113933}"/>
                </a:ext>
              </a:extLst>
            </p:cNvPr>
            <p:cNvSpPr>
              <a:spLocks/>
            </p:cNvSpPr>
            <p:nvPr/>
          </p:nvSpPr>
          <p:spPr bwMode="auto">
            <a:xfrm>
              <a:off x="1109" y="2430"/>
              <a:ext cx="81" cy="139"/>
            </a:xfrm>
            <a:custGeom>
              <a:avLst/>
              <a:gdLst>
                <a:gd name="T0" fmla="*/ 0 w 81"/>
                <a:gd name="T1" fmla="*/ 133 h 139"/>
                <a:gd name="T2" fmla="*/ 41 w 81"/>
                <a:gd name="T3" fmla="*/ 139 h 139"/>
                <a:gd name="T4" fmla="*/ 81 w 81"/>
                <a:gd name="T5" fmla="*/ 133 h 139"/>
                <a:gd name="T6" fmla="*/ 41 w 81"/>
                <a:gd name="T7" fmla="*/ 0 h 139"/>
                <a:gd name="T8" fmla="*/ 0 w 81"/>
                <a:gd name="T9" fmla="*/ 133 h 139"/>
                <a:gd name="T10" fmla="*/ 0 60000 65536"/>
                <a:gd name="T11" fmla="*/ 0 60000 65536"/>
                <a:gd name="T12" fmla="*/ 0 60000 65536"/>
                <a:gd name="T13" fmla="*/ 0 60000 65536"/>
                <a:gd name="T14" fmla="*/ 0 60000 65536"/>
                <a:gd name="T15" fmla="*/ 0 w 81"/>
                <a:gd name="T16" fmla="*/ 0 h 139"/>
                <a:gd name="T17" fmla="*/ 81 w 81"/>
                <a:gd name="T18" fmla="*/ 139 h 139"/>
              </a:gdLst>
              <a:ahLst/>
              <a:cxnLst>
                <a:cxn ang="T10">
                  <a:pos x="T0" y="T1"/>
                </a:cxn>
                <a:cxn ang="T11">
                  <a:pos x="T2" y="T3"/>
                </a:cxn>
                <a:cxn ang="T12">
                  <a:pos x="T4" y="T5"/>
                </a:cxn>
                <a:cxn ang="T13">
                  <a:pos x="T6" y="T7"/>
                </a:cxn>
                <a:cxn ang="T14">
                  <a:pos x="T8" y="T9"/>
                </a:cxn>
              </a:cxnLst>
              <a:rect l="T15" t="T16" r="T17" b="T18"/>
              <a:pathLst>
                <a:path w="81" h="139">
                  <a:moveTo>
                    <a:pt x="0" y="133"/>
                  </a:moveTo>
                  <a:cubicBezTo>
                    <a:pt x="13" y="136"/>
                    <a:pt x="27" y="139"/>
                    <a:pt x="41" y="139"/>
                  </a:cubicBezTo>
                  <a:cubicBezTo>
                    <a:pt x="54" y="138"/>
                    <a:pt x="68" y="136"/>
                    <a:pt x="81" y="133"/>
                  </a:cubicBezTo>
                  <a:lnTo>
                    <a:pt x="41" y="0"/>
                  </a:lnTo>
                  <a:lnTo>
                    <a:pt x="0" y="13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326" name="Freeform 51">
              <a:extLst>
                <a:ext uri="{FF2B5EF4-FFF2-40B4-BE49-F238E27FC236}">
                  <a16:creationId xmlns:a16="http://schemas.microsoft.com/office/drawing/2014/main" id="{9C12D05C-40CA-6CA7-8116-0BBC3F2C1C5C}"/>
                </a:ext>
              </a:extLst>
            </p:cNvPr>
            <p:cNvSpPr>
              <a:spLocks/>
            </p:cNvSpPr>
            <p:nvPr/>
          </p:nvSpPr>
          <p:spPr bwMode="auto">
            <a:xfrm>
              <a:off x="1931" y="3800"/>
              <a:ext cx="140" cy="81"/>
            </a:xfrm>
            <a:custGeom>
              <a:avLst/>
              <a:gdLst>
                <a:gd name="T0" fmla="*/ 6 w 140"/>
                <a:gd name="T1" fmla="*/ 0 h 81"/>
                <a:gd name="T2" fmla="*/ 1 w 140"/>
                <a:gd name="T3" fmla="*/ 40 h 81"/>
                <a:gd name="T4" fmla="*/ 6 w 140"/>
                <a:gd name="T5" fmla="*/ 81 h 81"/>
                <a:gd name="T6" fmla="*/ 140 w 140"/>
                <a:gd name="T7" fmla="*/ 41 h 81"/>
                <a:gd name="T8" fmla="*/ 6 w 140"/>
                <a:gd name="T9" fmla="*/ 0 h 81"/>
                <a:gd name="T10" fmla="*/ 0 60000 65536"/>
                <a:gd name="T11" fmla="*/ 0 60000 65536"/>
                <a:gd name="T12" fmla="*/ 0 60000 65536"/>
                <a:gd name="T13" fmla="*/ 0 60000 65536"/>
                <a:gd name="T14" fmla="*/ 0 60000 65536"/>
                <a:gd name="T15" fmla="*/ 0 w 140"/>
                <a:gd name="T16" fmla="*/ 0 h 81"/>
                <a:gd name="T17" fmla="*/ 140 w 140"/>
                <a:gd name="T18" fmla="*/ 81 h 81"/>
              </a:gdLst>
              <a:ahLst/>
              <a:cxnLst>
                <a:cxn ang="T10">
                  <a:pos x="T0" y="T1"/>
                </a:cxn>
                <a:cxn ang="T11">
                  <a:pos x="T2" y="T3"/>
                </a:cxn>
                <a:cxn ang="T12">
                  <a:pos x="T4" y="T5"/>
                </a:cxn>
                <a:cxn ang="T13">
                  <a:pos x="T6" y="T7"/>
                </a:cxn>
                <a:cxn ang="T14">
                  <a:pos x="T8" y="T9"/>
                </a:cxn>
              </a:cxnLst>
              <a:rect l="T15" t="T16" r="T17" b="T18"/>
              <a:pathLst>
                <a:path w="140" h="81">
                  <a:moveTo>
                    <a:pt x="6" y="0"/>
                  </a:moveTo>
                  <a:cubicBezTo>
                    <a:pt x="3" y="13"/>
                    <a:pt x="1" y="27"/>
                    <a:pt x="1" y="40"/>
                  </a:cubicBezTo>
                  <a:cubicBezTo>
                    <a:pt x="0" y="54"/>
                    <a:pt x="3" y="68"/>
                    <a:pt x="6" y="81"/>
                  </a:cubicBezTo>
                  <a:lnTo>
                    <a:pt x="140" y="41"/>
                  </a:lnTo>
                  <a:lnTo>
                    <a:pt x="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6264" name="Group 5">
            <a:extLst>
              <a:ext uri="{FF2B5EF4-FFF2-40B4-BE49-F238E27FC236}">
                <a16:creationId xmlns:a16="http://schemas.microsoft.com/office/drawing/2014/main" id="{85FA1A52-A194-3A7A-3AAE-CAEA061AB65C}"/>
              </a:ext>
            </a:extLst>
          </p:cNvPr>
          <p:cNvGrpSpPr>
            <a:grpSpLocks noChangeAspect="1"/>
          </p:cNvGrpSpPr>
          <p:nvPr/>
        </p:nvGrpSpPr>
        <p:grpSpPr bwMode="auto">
          <a:xfrm>
            <a:off x="5834063" y="3411538"/>
            <a:ext cx="3238500" cy="1944687"/>
            <a:chOff x="135" y="2369"/>
            <a:chExt cx="2040" cy="1816"/>
          </a:xfrm>
        </p:grpSpPr>
        <p:sp>
          <p:nvSpPr>
            <p:cNvPr id="96279" name="AutoShape 4">
              <a:extLst>
                <a:ext uri="{FF2B5EF4-FFF2-40B4-BE49-F238E27FC236}">
                  <a16:creationId xmlns:a16="http://schemas.microsoft.com/office/drawing/2014/main" id="{32D6846F-E6F8-924F-818D-4B8A12301AFF}"/>
                </a:ext>
              </a:extLst>
            </p:cNvPr>
            <p:cNvSpPr>
              <a:spLocks noChangeAspect="1" noChangeArrowheads="1" noTextEdit="1"/>
            </p:cNvSpPr>
            <p:nvPr/>
          </p:nvSpPr>
          <p:spPr bwMode="auto">
            <a:xfrm>
              <a:off x="135" y="2369"/>
              <a:ext cx="2040" cy="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6280" name="Group 46">
              <a:extLst>
                <a:ext uri="{FF2B5EF4-FFF2-40B4-BE49-F238E27FC236}">
                  <a16:creationId xmlns:a16="http://schemas.microsoft.com/office/drawing/2014/main" id="{599A7CC7-AB72-34C3-8FC5-DA864B851FD7}"/>
                </a:ext>
              </a:extLst>
            </p:cNvPr>
            <p:cNvGrpSpPr>
              <a:grpSpLocks/>
            </p:cNvGrpSpPr>
            <p:nvPr/>
          </p:nvGrpSpPr>
          <p:grpSpPr bwMode="auto">
            <a:xfrm>
              <a:off x="329" y="2481"/>
              <a:ext cx="1651" cy="1360"/>
              <a:chOff x="329" y="2481"/>
              <a:chExt cx="1651" cy="1360"/>
            </a:xfrm>
          </p:grpSpPr>
          <p:sp>
            <p:nvSpPr>
              <p:cNvPr id="96283" name="Line 6">
                <a:extLst>
                  <a:ext uri="{FF2B5EF4-FFF2-40B4-BE49-F238E27FC236}">
                    <a16:creationId xmlns:a16="http://schemas.microsoft.com/office/drawing/2014/main" id="{C0062E35-0861-C976-41E9-D9F0E4B8800B}"/>
                  </a:ext>
                </a:extLst>
              </p:cNvPr>
              <p:cNvSpPr>
                <a:spLocks noChangeShapeType="1"/>
              </p:cNvSpPr>
              <p:nvPr/>
            </p:nvSpPr>
            <p:spPr bwMode="auto">
              <a:xfrm>
                <a:off x="329" y="2481"/>
                <a:ext cx="41" cy="13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84" name="Line 7">
                <a:extLst>
                  <a:ext uri="{FF2B5EF4-FFF2-40B4-BE49-F238E27FC236}">
                    <a16:creationId xmlns:a16="http://schemas.microsoft.com/office/drawing/2014/main" id="{405E5E05-5B8E-CC40-F5E6-7178BCF42BB0}"/>
                  </a:ext>
                </a:extLst>
              </p:cNvPr>
              <p:cNvSpPr>
                <a:spLocks noChangeShapeType="1"/>
              </p:cNvSpPr>
              <p:nvPr/>
            </p:nvSpPr>
            <p:spPr bwMode="auto">
              <a:xfrm>
                <a:off x="370" y="2614"/>
                <a:ext cx="42" cy="12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85" name="Line 8">
                <a:extLst>
                  <a:ext uri="{FF2B5EF4-FFF2-40B4-BE49-F238E27FC236}">
                    <a16:creationId xmlns:a16="http://schemas.microsoft.com/office/drawing/2014/main" id="{8AC36E06-A830-BD7C-67A6-465192DBAD4B}"/>
                  </a:ext>
                </a:extLst>
              </p:cNvPr>
              <p:cNvSpPr>
                <a:spLocks noChangeShapeType="1"/>
              </p:cNvSpPr>
              <p:nvPr/>
            </p:nvSpPr>
            <p:spPr bwMode="auto">
              <a:xfrm>
                <a:off x="412" y="2739"/>
                <a:ext cx="41" cy="12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86" name="Line 9">
                <a:extLst>
                  <a:ext uri="{FF2B5EF4-FFF2-40B4-BE49-F238E27FC236}">
                    <a16:creationId xmlns:a16="http://schemas.microsoft.com/office/drawing/2014/main" id="{411A2FBA-A394-CA40-A83F-43F2D194453C}"/>
                  </a:ext>
                </a:extLst>
              </p:cNvPr>
              <p:cNvSpPr>
                <a:spLocks noChangeShapeType="1"/>
              </p:cNvSpPr>
              <p:nvPr/>
            </p:nvSpPr>
            <p:spPr bwMode="auto">
              <a:xfrm>
                <a:off x="453" y="2859"/>
                <a:ext cx="41" cy="11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87" name="Line 10">
                <a:extLst>
                  <a:ext uri="{FF2B5EF4-FFF2-40B4-BE49-F238E27FC236}">
                    <a16:creationId xmlns:a16="http://schemas.microsoft.com/office/drawing/2014/main" id="{1D4FBBED-7AA0-B6C7-FDE1-50DB3806560A}"/>
                  </a:ext>
                </a:extLst>
              </p:cNvPr>
              <p:cNvSpPr>
                <a:spLocks noChangeShapeType="1"/>
              </p:cNvSpPr>
              <p:nvPr/>
            </p:nvSpPr>
            <p:spPr bwMode="auto">
              <a:xfrm>
                <a:off x="494" y="2971"/>
                <a:ext cx="42" cy="10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88" name="Line 11">
                <a:extLst>
                  <a:ext uri="{FF2B5EF4-FFF2-40B4-BE49-F238E27FC236}">
                    <a16:creationId xmlns:a16="http://schemas.microsoft.com/office/drawing/2014/main" id="{134DD350-006B-C592-0A3C-1CF1B53DE2F6}"/>
                  </a:ext>
                </a:extLst>
              </p:cNvPr>
              <p:cNvSpPr>
                <a:spLocks noChangeShapeType="1"/>
              </p:cNvSpPr>
              <p:nvPr/>
            </p:nvSpPr>
            <p:spPr bwMode="auto">
              <a:xfrm>
                <a:off x="536" y="3076"/>
                <a:ext cx="41" cy="99"/>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89" name="Line 12">
                <a:extLst>
                  <a:ext uri="{FF2B5EF4-FFF2-40B4-BE49-F238E27FC236}">
                    <a16:creationId xmlns:a16="http://schemas.microsoft.com/office/drawing/2014/main" id="{92B94CD4-0A3A-6101-DB81-8B0A844CE2D4}"/>
                  </a:ext>
                </a:extLst>
              </p:cNvPr>
              <p:cNvSpPr>
                <a:spLocks noChangeShapeType="1"/>
              </p:cNvSpPr>
              <p:nvPr/>
            </p:nvSpPr>
            <p:spPr bwMode="auto">
              <a:xfrm>
                <a:off x="577" y="3175"/>
                <a:ext cx="41" cy="9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90" name="Line 13">
                <a:extLst>
                  <a:ext uri="{FF2B5EF4-FFF2-40B4-BE49-F238E27FC236}">
                    <a16:creationId xmlns:a16="http://schemas.microsoft.com/office/drawing/2014/main" id="{95733784-82C5-CB4C-2607-D276861FB345}"/>
                  </a:ext>
                </a:extLst>
              </p:cNvPr>
              <p:cNvSpPr>
                <a:spLocks noChangeShapeType="1"/>
              </p:cNvSpPr>
              <p:nvPr/>
            </p:nvSpPr>
            <p:spPr bwMode="auto">
              <a:xfrm>
                <a:off x="618" y="3267"/>
                <a:ext cx="42" cy="8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91" name="Line 14">
                <a:extLst>
                  <a:ext uri="{FF2B5EF4-FFF2-40B4-BE49-F238E27FC236}">
                    <a16:creationId xmlns:a16="http://schemas.microsoft.com/office/drawing/2014/main" id="{85273074-485B-23CA-C64C-6E21EF8BF921}"/>
                  </a:ext>
                </a:extLst>
              </p:cNvPr>
              <p:cNvSpPr>
                <a:spLocks noChangeShapeType="1"/>
              </p:cNvSpPr>
              <p:nvPr/>
            </p:nvSpPr>
            <p:spPr bwMode="auto">
              <a:xfrm>
                <a:off x="660" y="3352"/>
                <a:ext cx="41" cy="7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92" name="Line 15">
                <a:extLst>
                  <a:ext uri="{FF2B5EF4-FFF2-40B4-BE49-F238E27FC236}">
                    <a16:creationId xmlns:a16="http://schemas.microsoft.com/office/drawing/2014/main" id="{9BBE1F5D-128B-21D1-F725-5270643D6287}"/>
                  </a:ext>
                </a:extLst>
              </p:cNvPr>
              <p:cNvSpPr>
                <a:spLocks noChangeShapeType="1"/>
              </p:cNvSpPr>
              <p:nvPr/>
            </p:nvSpPr>
            <p:spPr bwMode="auto">
              <a:xfrm>
                <a:off x="701" y="3430"/>
                <a:ext cx="41" cy="7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93" name="Line 16">
                <a:extLst>
                  <a:ext uri="{FF2B5EF4-FFF2-40B4-BE49-F238E27FC236}">
                    <a16:creationId xmlns:a16="http://schemas.microsoft.com/office/drawing/2014/main" id="{09900AF6-7F04-2F72-FB52-E19DD8870B8A}"/>
                  </a:ext>
                </a:extLst>
              </p:cNvPr>
              <p:cNvSpPr>
                <a:spLocks noChangeShapeType="1"/>
              </p:cNvSpPr>
              <p:nvPr/>
            </p:nvSpPr>
            <p:spPr bwMode="auto">
              <a:xfrm>
                <a:off x="742" y="3501"/>
                <a:ext cx="41" cy="6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94" name="Line 17">
                <a:extLst>
                  <a:ext uri="{FF2B5EF4-FFF2-40B4-BE49-F238E27FC236}">
                    <a16:creationId xmlns:a16="http://schemas.microsoft.com/office/drawing/2014/main" id="{16A27F56-5920-3CFE-8612-F6172B810F23}"/>
                  </a:ext>
                </a:extLst>
              </p:cNvPr>
              <p:cNvSpPr>
                <a:spLocks noChangeShapeType="1"/>
              </p:cNvSpPr>
              <p:nvPr/>
            </p:nvSpPr>
            <p:spPr bwMode="auto">
              <a:xfrm>
                <a:off x="783" y="3566"/>
                <a:ext cx="42" cy="5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95" name="Line 18">
                <a:extLst>
                  <a:ext uri="{FF2B5EF4-FFF2-40B4-BE49-F238E27FC236}">
                    <a16:creationId xmlns:a16="http://schemas.microsoft.com/office/drawing/2014/main" id="{6AAAB3AB-7071-F856-5478-AF285A15C60F}"/>
                  </a:ext>
                </a:extLst>
              </p:cNvPr>
              <p:cNvSpPr>
                <a:spLocks noChangeShapeType="1"/>
              </p:cNvSpPr>
              <p:nvPr/>
            </p:nvSpPr>
            <p:spPr bwMode="auto">
              <a:xfrm>
                <a:off x="825" y="3624"/>
                <a:ext cx="41" cy="5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96" name="Line 19">
                <a:extLst>
                  <a:ext uri="{FF2B5EF4-FFF2-40B4-BE49-F238E27FC236}">
                    <a16:creationId xmlns:a16="http://schemas.microsoft.com/office/drawing/2014/main" id="{4D15CC93-1C1B-B217-00EF-942B285BC3C7}"/>
                  </a:ext>
                </a:extLst>
              </p:cNvPr>
              <p:cNvSpPr>
                <a:spLocks noChangeShapeType="1"/>
              </p:cNvSpPr>
              <p:nvPr/>
            </p:nvSpPr>
            <p:spPr bwMode="auto">
              <a:xfrm>
                <a:off x="866" y="3675"/>
                <a:ext cx="41" cy="4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97" name="Line 20">
                <a:extLst>
                  <a:ext uri="{FF2B5EF4-FFF2-40B4-BE49-F238E27FC236}">
                    <a16:creationId xmlns:a16="http://schemas.microsoft.com/office/drawing/2014/main" id="{D62A508E-6221-5913-D1E5-7DC8335D4CA9}"/>
                  </a:ext>
                </a:extLst>
              </p:cNvPr>
              <p:cNvSpPr>
                <a:spLocks noChangeShapeType="1"/>
              </p:cNvSpPr>
              <p:nvPr/>
            </p:nvSpPr>
            <p:spPr bwMode="auto">
              <a:xfrm>
                <a:off x="907" y="3719"/>
                <a:ext cx="42" cy="37"/>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98" name="Line 21">
                <a:extLst>
                  <a:ext uri="{FF2B5EF4-FFF2-40B4-BE49-F238E27FC236}">
                    <a16:creationId xmlns:a16="http://schemas.microsoft.com/office/drawing/2014/main" id="{38272C4B-9C41-386D-067D-E12DAB0A4FE1}"/>
                  </a:ext>
                </a:extLst>
              </p:cNvPr>
              <p:cNvSpPr>
                <a:spLocks noChangeShapeType="1"/>
              </p:cNvSpPr>
              <p:nvPr/>
            </p:nvSpPr>
            <p:spPr bwMode="auto">
              <a:xfrm>
                <a:off x="949" y="3756"/>
                <a:ext cx="41" cy="3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99" name="Line 22">
                <a:extLst>
                  <a:ext uri="{FF2B5EF4-FFF2-40B4-BE49-F238E27FC236}">
                    <a16:creationId xmlns:a16="http://schemas.microsoft.com/office/drawing/2014/main" id="{AB4EC1DE-613E-43CF-35B6-F48473C3F97F}"/>
                  </a:ext>
                </a:extLst>
              </p:cNvPr>
              <p:cNvSpPr>
                <a:spLocks noChangeShapeType="1"/>
              </p:cNvSpPr>
              <p:nvPr/>
            </p:nvSpPr>
            <p:spPr bwMode="auto">
              <a:xfrm>
                <a:off x="990" y="3787"/>
                <a:ext cx="41" cy="2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00" name="Line 23">
                <a:extLst>
                  <a:ext uri="{FF2B5EF4-FFF2-40B4-BE49-F238E27FC236}">
                    <a16:creationId xmlns:a16="http://schemas.microsoft.com/office/drawing/2014/main" id="{E6BA13E4-7AB5-14EA-064F-57A39669E3AE}"/>
                  </a:ext>
                </a:extLst>
              </p:cNvPr>
              <p:cNvSpPr>
                <a:spLocks noChangeShapeType="1"/>
              </p:cNvSpPr>
              <p:nvPr/>
            </p:nvSpPr>
            <p:spPr bwMode="auto">
              <a:xfrm>
                <a:off x="1031" y="3811"/>
                <a:ext cx="41" cy="16"/>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01" name="Line 24">
                <a:extLst>
                  <a:ext uri="{FF2B5EF4-FFF2-40B4-BE49-F238E27FC236}">
                    <a16:creationId xmlns:a16="http://schemas.microsoft.com/office/drawing/2014/main" id="{8649D837-CDA0-3919-B387-CDAD2B9912B2}"/>
                  </a:ext>
                </a:extLst>
              </p:cNvPr>
              <p:cNvSpPr>
                <a:spLocks noChangeShapeType="1"/>
              </p:cNvSpPr>
              <p:nvPr/>
            </p:nvSpPr>
            <p:spPr bwMode="auto">
              <a:xfrm>
                <a:off x="1072" y="3827"/>
                <a:ext cx="41" cy="1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02" name="Line 25">
                <a:extLst>
                  <a:ext uri="{FF2B5EF4-FFF2-40B4-BE49-F238E27FC236}">
                    <a16:creationId xmlns:a16="http://schemas.microsoft.com/office/drawing/2014/main" id="{D011BB5F-1553-F62C-BA5D-C82A5EEF753C}"/>
                  </a:ext>
                </a:extLst>
              </p:cNvPr>
              <p:cNvSpPr>
                <a:spLocks noChangeShapeType="1"/>
              </p:cNvSpPr>
              <p:nvPr/>
            </p:nvSpPr>
            <p:spPr bwMode="auto">
              <a:xfrm>
                <a:off x="1113" y="3838"/>
                <a:ext cx="42" cy="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03" name="Line 26">
                <a:extLst>
                  <a:ext uri="{FF2B5EF4-FFF2-40B4-BE49-F238E27FC236}">
                    <a16:creationId xmlns:a16="http://schemas.microsoft.com/office/drawing/2014/main" id="{F41B3CC3-4FE0-C360-CAD3-B59DB00B48F1}"/>
                  </a:ext>
                </a:extLst>
              </p:cNvPr>
              <p:cNvSpPr>
                <a:spLocks noChangeShapeType="1"/>
              </p:cNvSpPr>
              <p:nvPr/>
            </p:nvSpPr>
            <p:spPr bwMode="auto">
              <a:xfrm flipV="1">
                <a:off x="1155" y="3838"/>
                <a:ext cx="41" cy="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04" name="Line 27">
                <a:extLst>
                  <a:ext uri="{FF2B5EF4-FFF2-40B4-BE49-F238E27FC236}">
                    <a16:creationId xmlns:a16="http://schemas.microsoft.com/office/drawing/2014/main" id="{9E473C87-AA39-3E07-1B5C-4826399EAB55}"/>
                  </a:ext>
                </a:extLst>
              </p:cNvPr>
              <p:cNvSpPr>
                <a:spLocks noChangeShapeType="1"/>
              </p:cNvSpPr>
              <p:nvPr/>
            </p:nvSpPr>
            <p:spPr bwMode="auto">
              <a:xfrm flipV="1">
                <a:off x="1196" y="3827"/>
                <a:ext cx="41" cy="1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05" name="Line 28">
                <a:extLst>
                  <a:ext uri="{FF2B5EF4-FFF2-40B4-BE49-F238E27FC236}">
                    <a16:creationId xmlns:a16="http://schemas.microsoft.com/office/drawing/2014/main" id="{9A95E592-6F13-C586-3D9C-4E651979D1C4}"/>
                  </a:ext>
                </a:extLst>
              </p:cNvPr>
              <p:cNvSpPr>
                <a:spLocks noChangeShapeType="1"/>
              </p:cNvSpPr>
              <p:nvPr/>
            </p:nvSpPr>
            <p:spPr bwMode="auto">
              <a:xfrm flipV="1">
                <a:off x="1237" y="3811"/>
                <a:ext cx="42" cy="16"/>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06" name="Line 29">
                <a:extLst>
                  <a:ext uri="{FF2B5EF4-FFF2-40B4-BE49-F238E27FC236}">
                    <a16:creationId xmlns:a16="http://schemas.microsoft.com/office/drawing/2014/main" id="{167A5A92-3EF2-EB4B-3B1B-8DD22A00AE65}"/>
                  </a:ext>
                </a:extLst>
              </p:cNvPr>
              <p:cNvSpPr>
                <a:spLocks noChangeShapeType="1"/>
              </p:cNvSpPr>
              <p:nvPr/>
            </p:nvSpPr>
            <p:spPr bwMode="auto">
              <a:xfrm flipV="1">
                <a:off x="1279" y="3787"/>
                <a:ext cx="41" cy="2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07" name="Line 30">
                <a:extLst>
                  <a:ext uri="{FF2B5EF4-FFF2-40B4-BE49-F238E27FC236}">
                    <a16:creationId xmlns:a16="http://schemas.microsoft.com/office/drawing/2014/main" id="{D47A86F2-0DEF-1E2F-A95C-393047020772}"/>
                  </a:ext>
                </a:extLst>
              </p:cNvPr>
              <p:cNvSpPr>
                <a:spLocks noChangeShapeType="1"/>
              </p:cNvSpPr>
              <p:nvPr/>
            </p:nvSpPr>
            <p:spPr bwMode="auto">
              <a:xfrm flipV="1">
                <a:off x="1320" y="3756"/>
                <a:ext cx="41" cy="3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08" name="Line 31">
                <a:extLst>
                  <a:ext uri="{FF2B5EF4-FFF2-40B4-BE49-F238E27FC236}">
                    <a16:creationId xmlns:a16="http://schemas.microsoft.com/office/drawing/2014/main" id="{10544580-FC67-4DF0-CA05-C3F3F462395B}"/>
                  </a:ext>
                </a:extLst>
              </p:cNvPr>
              <p:cNvSpPr>
                <a:spLocks noChangeShapeType="1"/>
              </p:cNvSpPr>
              <p:nvPr/>
            </p:nvSpPr>
            <p:spPr bwMode="auto">
              <a:xfrm flipV="1">
                <a:off x="1361" y="3719"/>
                <a:ext cx="41" cy="37"/>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09" name="Line 32">
                <a:extLst>
                  <a:ext uri="{FF2B5EF4-FFF2-40B4-BE49-F238E27FC236}">
                    <a16:creationId xmlns:a16="http://schemas.microsoft.com/office/drawing/2014/main" id="{2B0EE44A-F452-9E2D-E85F-DED6CF7DF1FC}"/>
                  </a:ext>
                </a:extLst>
              </p:cNvPr>
              <p:cNvSpPr>
                <a:spLocks noChangeShapeType="1"/>
              </p:cNvSpPr>
              <p:nvPr/>
            </p:nvSpPr>
            <p:spPr bwMode="auto">
              <a:xfrm flipV="1">
                <a:off x="1402" y="3675"/>
                <a:ext cx="42" cy="4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0" name="Line 33">
                <a:extLst>
                  <a:ext uri="{FF2B5EF4-FFF2-40B4-BE49-F238E27FC236}">
                    <a16:creationId xmlns:a16="http://schemas.microsoft.com/office/drawing/2014/main" id="{684FA190-7000-E8A6-00B5-297D5FC7D2E8}"/>
                  </a:ext>
                </a:extLst>
              </p:cNvPr>
              <p:cNvSpPr>
                <a:spLocks noChangeShapeType="1"/>
              </p:cNvSpPr>
              <p:nvPr/>
            </p:nvSpPr>
            <p:spPr bwMode="auto">
              <a:xfrm flipV="1">
                <a:off x="1444" y="3624"/>
                <a:ext cx="41" cy="5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1" name="Line 34">
                <a:extLst>
                  <a:ext uri="{FF2B5EF4-FFF2-40B4-BE49-F238E27FC236}">
                    <a16:creationId xmlns:a16="http://schemas.microsoft.com/office/drawing/2014/main" id="{47A02E15-373B-45E9-880A-6A13F860A89F}"/>
                  </a:ext>
                </a:extLst>
              </p:cNvPr>
              <p:cNvSpPr>
                <a:spLocks noChangeShapeType="1"/>
              </p:cNvSpPr>
              <p:nvPr/>
            </p:nvSpPr>
            <p:spPr bwMode="auto">
              <a:xfrm flipV="1">
                <a:off x="1485" y="3566"/>
                <a:ext cx="41" cy="5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2" name="Line 35">
                <a:extLst>
                  <a:ext uri="{FF2B5EF4-FFF2-40B4-BE49-F238E27FC236}">
                    <a16:creationId xmlns:a16="http://schemas.microsoft.com/office/drawing/2014/main" id="{1CA4DFD2-8FB1-22A5-2506-975CBB165496}"/>
                  </a:ext>
                </a:extLst>
              </p:cNvPr>
              <p:cNvSpPr>
                <a:spLocks noChangeShapeType="1"/>
              </p:cNvSpPr>
              <p:nvPr/>
            </p:nvSpPr>
            <p:spPr bwMode="auto">
              <a:xfrm flipV="1">
                <a:off x="1526" y="3501"/>
                <a:ext cx="42" cy="6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3" name="Line 36">
                <a:extLst>
                  <a:ext uri="{FF2B5EF4-FFF2-40B4-BE49-F238E27FC236}">
                    <a16:creationId xmlns:a16="http://schemas.microsoft.com/office/drawing/2014/main" id="{F88F6BA7-A74D-DFB7-A042-79F581892F59}"/>
                  </a:ext>
                </a:extLst>
              </p:cNvPr>
              <p:cNvSpPr>
                <a:spLocks noChangeShapeType="1"/>
              </p:cNvSpPr>
              <p:nvPr/>
            </p:nvSpPr>
            <p:spPr bwMode="auto">
              <a:xfrm flipV="1">
                <a:off x="1568" y="3430"/>
                <a:ext cx="41" cy="7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4" name="Line 37">
                <a:extLst>
                  <a:ext uri="{FF2B5EF4-FFF2-40B4-BE49-F238E27FC236}">
                    <a16:creationId xmlns:a16="http://schemas.microsoft.com/office/drawing/2014/main" id="{5643A8E4-3FC5-1012-83EF-E5DE7CFBB422}"/>
                  </a:ext>
                </a:extLst>
              </p:cNvPr>
              <p:cNvSpPr>
                <a:spLocks noChangeShapeType="1"/>
              </p:cNvSpPr>
              <p:nvPr/>
            </p:nvSpPr>
            <p:spPr bwMode="auto">
              <a:xfrm flipV="1">
                <a:off x="1609" y="3352"/>
                <a:ext cx="41" cy="7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5" name="Line 38">
                <a:extLst>
                  <a:ext uri="{FF2B5EF4-FFF2-40B4-BE49-F238E27FC236}">
                    <a16:creationId xmlns:a16="http://schemas.microsoft.com/office/drawing/2014/main" id="{0F5FD942-AADD-6DD8-4FC0-91C3F4A5D47F}"/>
                  </a:ext>
                </a:extLst>
              </p:cNvPr>
              <p:cNvSpPr>
                <a:spLocks noChangeShapeType="1"/>
              </p:cNvSpPr>
              <p:nvPr/>
            </p:nvSpPr>
            <p:spPr bwMode="auto">
              <a:xfrm flipV="1">
                <a:off x="1650" y="3267"/>
                <a:ext cx="42" cy="8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6" name="Line 39">
                <a:extLst>
                  <a:ext uri="{FF2B5EF4-FFF2-40B4-BE49-F238E27FC236}">
                    <a16:creationId xmlns:a16="http://schemas.microsoft.com/office/drawing/2014/main" id="{D2EB40C3-FB0B-96AB-49F0-BD62C5D04777}"/>
                  </a:ext>
                </a:extLst>
              </p:cNvPr>
              <p:cNvSpPr>
                <a:spLocks noChangeShapeType="1"/>
              </p:cNvSpPr>
              <p:nvPr/>
            </p:nvSpPr>
            <p:spPr bwMode="auto">
              <a:xfrm flipV="1">
                <a:off x="1692" y="3175"/>
                <a:ext cx="41" cy="9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7" name="Line 40">
                <a:extLst>
                  <a:ext uri="{FF2B5EF4-FFF2-40B4-BE49-F238E27FC236}">
                    <a16:creationId xmlns:a16="http://schemas.microsoft.com/office/drawing/2014/main" id="{B93FB212-1012-574D-5BE0-D84BB4FED501}"/>
                  </a:ext>
                </a:extLst>
              </p:cNvPr>
              <p:cNvSpPr>
                <a:spLocks noChangeShapeType="1"/>
              </p:cNvSpPr>
              <p:nvPr/>
            </p:nvSpPr>
            <p:spPr bwMode="auto">
              <a:xfrm flipV="1">
                <a:off x="1733" y="3076"/>
                <a:ext cx="41" cy="99"/>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8" name="Line 41">
                <a:extLst>
                  <a:ext uri="{FF2B5EF4-FFF2-40B4-BE49-F238E27FC236}">
                    <a16:creationId xmlns:a16="http://schemas.microsoft.com/office/drawing/2014/main" id="{1BB10BF7-C2EC-E739-83A7-6F0B7B12ECBD}"/>
                  </a:ext>
                </a:extLst>
              </p:cNvPr>
              <p:cNvSpPr>
                <a:spLocks noChangeShapeType="1"/>
              </p:cNvSpPr>
              <p:nvPr/>
            </p:nvSpPr>
            <p:spPr bwMode="auto">
              <a:xfrm flipV="1">
                <a:off x="1774" y="2971"/>
                <a:ext cx="41" cy="10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19" name="Line 42">
                <a:extLst>
                  <a:ext uri="{FF2B5EF4-FFF2-40B4-BE49-F238E27FC236}">
                    <a16:creationId xmlns:a16="http://schemas.microsoft.com/office/drawing/2014/main" id="{B8505D8E-8A66-5DCD-AD01-672B0E5786A1}"/>
                  </a:ext>
                </a:extLst>
              </p:cNvPr>
              <p:cNvSpPr>
                <a:spLocks noChangeShapeType="1"/>
              </p:cNvSpPr>
              <p:nvPr/>
            </p:nvSpPr>
            <p:spPr bwMode="auto">
              <a:xfrm flipV="1">
                <a:off x="1815" y="2859"/>
                <a:ext cx="41" cy="11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20" name="Line 43">
                <a:extLst>
                  <a:ext uri="{FF2B5EF4-FFF2-40B4-BE49-F238E27FC236}">
                    <a16:creationId xmlns:a16="http://schemas.microsoft.com/office/drawing/2014/main" id="{4C55CB73-C6E8-C2EF-0572-C6502F8089FC}"/>
                  </a:ext>
                </a:extLst>
              </p:cNvPr>
              <p:cNvSpPr>
                <a:spLocks noChangeShapeType="1"/>
              </p:cNvSpPr>
              <p:nvPr/>
            </p:nvSpPr>
            <p:spPr bwMode="auto">
              <a:xfrm flipV="1">
                <a:off x="1856" y="2739"/>
                <a:ext cx="42" cy="12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21" name="Line 44">
                <a:extLst>
                  <a:ext uri="{FF2B5EF4-FFF2-40B4-BE49-F238E27FC236}">
                    <a16:creationId xmlns:a16="http://schemas.microsoft.com/office/drawing/2014/main" id="{4443778D-EAD5-C831-FA73-6CD72F6F14A1}"/>
                  </a:ext>
                </a:extLst>
              </p:cNvPr>
              <p:cNvSpPr>
                <a:spLocks noChangeShapeType="1"/>
              </p:cNvSpPr>
              <p:nvPr/>
            </p:nvSpPr>
            <p:spPr bwMode="auto">
              <a:xfrm flipV="1">
                <a:off x="1898" y="2614"/>
                <a:ext cx="41" cy="12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22" name="Line 45">
                <a:extLst>
                  <a:ext uri="{FF2B5EF4-FFF2-40B4-BE49-F238E27FC236}">
                    <a16:creationId xmlns:a16="http://schemas.microsoft.com/office/drawing/2014/main" id="{C83BFC0D-0355-2DA5-4696-ACE99E433E15}"/>
                  </a:ext>
                </a:extLst>
              </p:cNvPr>
              <p:cNvSpPr>
                <a:spLocks noChangeShapeType="1"/>
              </p:cNvSpPr>
              <p:nvPr/>
            </p:nvSpPr>
            <p:spPr bwMode="auto">
              <a:xfrm flipV="1">
                <a:off x="1939" y="2481"/>
                <a:ext cx="41" cy="13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6281" name="Freeform 49">
              <a:extLst>
                <a:ext uri="{FF2B5EF4-FFF2-40B4-BE49-F238E27FC236}">
                  <a16:creationId xmlns:a16="http://schemas.microsoft.com/office/drawing/2014/main" id="{D2037F1F-0655-7459-BB51-353F15407ECF}"/>
                </a:ext>
              </a:extLst>
            </p:cNvPr>
            <p:cNvSpPr>
              <a:spLocks/>
            </p:cNvSpPr>
            <p:nvPr/>
          </p:nvSpPr>
          <p:spPr bwMode="auto">
            <a:xfrm>
              <a:off x="1109" y="2430"/>
              <a:ext cx="81" cy="139"/>
            </a:xfrm>
            <a:custGeom>
              <a:avLst/>
              <a:gdLst>
                <a:gd name="T0" fmla="*/ 0 w 81"/>
                <a:gd name="T1" fmla="*/ 133 h 139"/>
                <a:gd name="T2" fmla="*/ 41 w 81"/>
                <a:gd name="T3" fmla="*/ 139 h 139"/>
                <a:gd name="T4" fmla="*/ 81 w 81"/>
                <a:gd name="T5" fmla="*/ 133 h 139"/>
                <a:gd name="T6" fmla="*/ 41 w 81"/>
                <a:gd name="T7" fmla="*/ 0 h 139"/>
                <a:gd name="T8" fmla="*/ 0 w 81"/>
                <a:gd name="T9" fmla="*/ 133 h 139"/>
                <a:gd name="T10" fmla="*/ 0 60000 65536"/>
                <a:gd name="T11" fmla="*/ 0 60000 65536"/>
                <a:gd name="T12" fmla="*/ 0 60000 65536"/>
                <a:gd name="T13" fmla="*/ 0 60000 65536"/>
                <a:gd name="T14" fmla="*/ 0 60000 65536"/>
                <a:gd name="T15" fmla="*/ 0 w 81"/>
                <a:gd name="T16" fmla="*/ 0 h 139"/>
                <a:gd name="T17" fmla="*/ 81 w 81"/>
                <a:gd name="T18" fmla="*/ 139 h 139"/>
              </a:gdLst>
              <a:ahLst/>
              <a:cxnLst>
                <a:cxn ang="T10">
                  <a:pos x="T0" y="T1"/>
                </a:cxn>
                <a:cxn ang="T11">
                  <a:pos x="T2" y="T3"/>
                </a:cxn>
                <a:cxn ang="T12">
                  <a:pos x="T4" y="T5"/>
                </a:cxn>
                <a:cxn ang="T13">
                  <a:pos x="T6" y="T7"/>
                </a:cxn>
                <a:cxn ang="T14">
                  <a:pos x="T8" y="T9"/>
                </a:cxn>
              </a:cxnLst>
              <a:rect l="T15" t="T16" r="T17" b="T18"/>
              <a:pathLst>
                <a:path w="81" h="139">
                  <a:moveTo>
                    <a:pt x="0" y="133"/>
                  </a:moveTo>
                  <a:cubicBezTo>
                    <a:pt x="13" y="136"/>
                    <a:pt x="27" y="139"/>
                    <a:pt x="41" y="139"/>
                  </a:cubicBezTo>
                  <a:cubicBezTo>
                    <a:pt x="54" y="138"/>
                    <a:pt x="68" y="136"/>
                    <a:pt x="81" y="133"/>
                  </a:cubicBezTo>
                  <a:lnTo>
                    <a:pt x="41" y="0"/>
                  </a:lnTo>
                  <a:lnTo>
                    <a:pt x="0" y="13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282" name="Freeform 51">
              <a:extLst>
                <a:ext uri="{FF2B5EF4-FFF2-40B4-BE49-F238E27FC236}">
                  <a16:creationId xmlns:a16="http://schemas.microsoft.com/office/drawing/2014/main" id="{2A97E0F8-AF92-AE0A-821E-C8D84E02454B}"/>
                </a:ext>
              </a:extLst>
            </p:cNvPr>
            <p:cNvSpPr>
              <a:spLocks/>
            </p:cNvSpPr>
            <p:nvPr/>
          </p:nvSpPr>
          <p:spPr bwMode="auto">
            <a:xfrm>
              <a:off x="1931" y="3800"/>
              <a:ext cx="140" cy="81"/>
            </a:xfrm>
            <a:custGeom>
              <a:avLst/>
              <a:gdLst>
                <a:gd name="T0" fmla="*/ 6 w 140"/>
                <a:gd name="T1" fmla="*/ 0 h 81"/>
                <a:gd name="T2" fmla="*/ 1 w 140"/>
                <a:gd name="T3" fmla="*/ 40 h 81"/>
                <a:gd name="T4" fmla="*/ 6 w 140"/>
                <a:gd name="T5" fmla="*/ 81 h 81"/>
                <a:gd name="T6" fmla="*/ 140 w 140"/>
                <a:gd name="T7" fmla="*/ 41 h 81"/>
                <a:gd name="T8" fmla="*/ 6 w 140"/>
                <a:gd name="T9" fmla="*/ 0 h 81"/>
                <a:gd name="T10" fmla="*/ 0 60000 65536"/>
                <a:gd name="T11" fmla="*/ 0 60000 65536"/>
                <a:gd name="T12" fmla="*/ 0 60000 65536"/>
                <a:gd name="T13" fmla="*/ 0 60000 65536"/>
                <a:gd name="T14" fmla="*/ 0 60000 65536"/>
                <a:gd name="T15" fmla="*/ 0 w 140"/>
                <a:gd name="T16" fmla="*/ 0 h 81"/>
                <a:gd name="T17" fmla="*/ 140 w 140"/>
                <a:gd name="T18" fmla="*/ 81 h 81"/>
              </a:gdLst>
              <a:ahLst/>
              <a:cxnLst>
                <a:cxn ang="T10">
                  <a:pos x="T0" y="T1"/>
                </a:cxn>
                <a:cxn ang="T11">
                  <a:pos x="T2" y="T3"/>
                </a:cxn>
                <a:cxn ang="T12">
                  <a:pos x="T4" y="T5"/>
                </a:cxn>
                <a:cxn ang="T13">
                  <a:pos x="T6" y="T7"/>
                </a:cxn>
                <a:cxn ang="T14">
                  <a:pos x="T8" y="T9"/>
                </a:cxn>
              </a:cxnLst>
              <a:rect l="T15" t="T16" r="T17" b="T18"/>
              <a:pathLst>
                <a:path w="140" h="81">
                  <a:moveTo>
                    <a:pt x="6" y="0"/>
                  </a:moveTo>
                  <a:cubicBezTo>
                    <a:pt x="3" y="13"/>
                    <a:pt x="1" y="27"/>
                    <a:pt x="1" y="40"/>
                  </a:cubicBezTo>
                  <a:cubicBezTo>
                    <a:pt x="0" y="54"/>
                    <a:pt x="3" y="68"/>
                    <a:pt x="6" y="81"/>
                  </a:cubicBezTo>
                  <a:lnTo>
                    <a:pt x="140" y="41"/>
                  </a:lnTo>
                  <a:lnTo>
                    <a:pt x="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cxnSp>
        <p:nvCxnSpPr>
          <p:cNvPr id="186" name="Straight Arrow Connector 185">
            <a:extLst>
              <a:ext uri="{FF2B5EF4-FFF2-40B4-BE49-F238E27FC236}">
                <a16:creationId xmlns:a16="http://schemas.microsoft.com/office/drawing/2014/main" id="{DC334C5A-B7D0-A174-AFD0-5AD8184528AA}"/>
              </a:ext>
            </a:extLst>
          </p:cNvPr>
          <p:cNvCxnSpPr>
            <a:stCxn id="96391" idx="0"/>
          </p:cNvCxnSpPr>
          <p:nvPr/>
        </p:nvCxnSpPr>
        <p:spPr>
          <a:xfrm flipV="1">
            <a:off x="3452813" y="2997200"/>
            <a:ext cx="0" cy="1962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813097DD-E5F6-E55C-D3DF-DC4F8F634C49}"/>
              </a:ext>
            </a:extLst>
          </p:cNvPr>
          <p:cNvCxnSpPr>
            <a:stCxn id="96391" idx="0"/>
            <a:endCxn id="96282" idx="1"/>
          </p:cNvCxnSpPr>
          <p:nvPr/>
        </p:nvCxnSpPr>
        <p:spPr>
          <a:xfrm>
            <a:off x="3452813" y="4959350"/>
            <a:ext cx="5233987" cy="26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6267" name="TextBox 188">
            <a:extLst>
              <a:ext uri="{FF2B5EF4-FFF2-40B4-BE49-F238E27FC236}">
                <a16:creationId xmlns:a16="http://schemas.microsoft.com/office/drawing/2014/main" id="{D423FB52-A638-4361-8BB3-40957D8D70D3}"/>
              </a:ext>
            </a:extLst>
          </p:cNvPr>
          <p:cNvSpPr txBox="1">
            <a:spLocks noChangeArrowheads="1"/>
          </p:cNvSpPr>
          <p:nvPr/>
        </p:nvSpPr>
        <p:spPr bwMode="auto">
          <a:xfrm>
            <a:off x="8753475" y="4733925"/>
            <a:ext cx="72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800"/>
              <a:t>k</a:t>
            </a:r>
          </a:p>
        </p:txBody>
      </p:sp>
      <p:sp>
        <p:nvSpPr>
          <p:cNvPr id="96268" name="TextBox 189">
            <a:extLst>
              <a:ext uri="{FF2B5EF4-FFF2-40B4-BE49-F238E27FC236}">
                <a16:creationId xmlns:a16="http://schemas.microsoft.com/office/drawing/2014/main" id="{2EA81BC3-BC19-51CF-CD62-286EFF1FF6FF}"/>
              </a:ext>
            </a:extLst>
          </p:cNvPr>
          <p:cNvSpPr txBox="1">
            <a:spLocks noChangeArrowheads="1"/>
          </p:cNvSpPr>
          <p:nvPr/>
        </p:nvSpPr>
        <p:spPr bwMode="auto">
          <a:xfrm>
            <a:off x="3327400" y="2708275"/>
            <a:ext cx="72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800"/>
              <a:t>E</a:t>
            </a:r>
          </a:p>
        </p:txBody>
      </p:sp>
      <p:cxnSp>
        <p:nvCxnSpPr>
          <p:cNvPr id="193" name="Straight Arrow Connector 192">
            <a:extLst>
              <a:ext uri="{FF2B5EF4-FFF2-40B4-BE49-F238E27FC236}">
                <a16:creationId xmlns:a16="http://schemas.microsoft.com/office/drawing/2014/main" id="{4EA9ED3D-E101-7C9E-45C4-3703407FF605}"/>
              </a:ext>
            </a:extLst>
          </p:cNvPr>
          <p:cNvCxnSpPr>
            <a:endCxn id="96387" idx="1"/>
          </p:cNvCxnSpPr>
          <p:nvPr/>
        </p:nvCxnSpPr>
        <p:spPr>
          <a:xfrm flipV="1">
            <a:off x="2994025" y="4927600"/>
            <a:ext cx="261938" cy="10223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270" name="Text Box 12">
            <a:extLst>
              <a:ext uri="{FF2B5EF4-FFF2-40B4-BE49-F238E27FC236}">
                <a16:creationId xmlns:a16="http://schemas.microsoft.com/office/drawing/2014/main" id="{79339E31-4348-8F9C-65D4-0944908BC1C9}"/>
              </a:ext>
            </a:extLst>
          </p:cNvPr>
          <p:cNvSpPr txBox="1">
            <a:spLocks noChangeArrowheads="1"/>
          </p:cNvSpPr>
          <p:nvPr/>
        </p:nvSpPr>
        <p:spPr bwMode="auto">
          <a:xfrm>
            <a:off x="2162175" y="5038725"/>
            <a:ext cx="2563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altLang="en-US" sz="1800"/>
              <a:t>–</a:t>
            </a:r>
            <a:r>
              <a:rPr lang="en-GB" altLang="en-US" sz="1800">
                <a:sym typeface="Symbol" panose="05050102010706020507" pitchFamily="18" charset="2"/>
              </a:rPr>
              <a:t></a:t>
            </a:r>
            <a:r>
              <a:rPr lang="en-GB" altLang="en-US" sz="1800"/>
              <a:t>/a		 </a:t>
            </a:r>
            <a:r>
              <a:rPr lang="en-GB" altLang="en-US" sz="1800">
                <a:sym typeface="Symbol" panose="05050102010706020507" pitchFamily="18" charset="2"/>
              </a:rPr>
              <a:t> </a:t>
            </a:r>
            <a:r>
              <a:rPr lang="en-GB" altLang="en-US" sz="1800"/>
              <a:t>/a</a:t>
            </a:r>
          </a:p>
        </p:txBody>
      </p:sp>
      <p:cxnSp>
        <p:nvCxnSpPr>
          <p:cNvPr id="197" name="Straight Connector 196">
            <a:extLst>
              <a:ext uri="{FF2B5EF4-FFF2-40B4-BE49-F238E27FC236}">
                <a16:creationId xmlns:a16="http://schemas.microsoft.com/office/drawing/2014/main" id="{55916AEE-AAD2-D604-1EDF-D7E30AC7404C}"/>
              </a:ext>
            </a:extLst>
          </p:cNvPr>
          <p:cNvCxnSpPr/>
          <p:nvPr/>
        </p:nvCxnSpPr>
        <p:spPr>
          <a:xfrm flipV="1">
            <a:off x="2482850" y="3382963"/>
            <a:ext cx="0" cy="1527175"/>
          </a:xfrm>
          <a:prstGeom prst="line">
            <a:avLst/>
          </a:prstGeom>
          <a:ln>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6384067B-E9A3-2C51-ADE7-54442C8D87E6}"/>
              </a:ext>
            </a:extLst>
          </p:cNvPr>
          <p:cNvCxnSpPr/>
          <p:nvPr/>
        </p:nvCxnSpPr>
        <p:spPr>
          <a:xfrm flipV="1">
            <a:off x="4500563" y="3375025"/>
            <a:ext cx="0" cy="1528763"/>
          </a:xfrm>
          <a:prstGeom prst="line">
            <a:avLst/>
          </a:prstGeom>
          <a:ln>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13B3A088-68E6-A46E-E726-E9B3458CC614}"/>
              </a:ext>
            </a:extLst>
          </p:cNvPr>
          <p:cNvCxnSpPr>
            <a:endCxn id="96347" idx="0"/>
          </p:cNvCxnSpPr>
          <p:nvPr/>
        </p:nvCxnSpPr>
        <p:spPr>
          <a:xfrm>
            <a:off x="4373563" y="2236788"/>
            <a:ext cx="1174750" cy="2743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4" name="Object 2">
            <a:extLst>
              <a:ext uri="{FF2B5EF4-FFF2-40B4-BE49-F238E27FC236}">
                <a16:creationId xmlns:a16="http://schemas.microsoft.com/office/drawing/2014/main" id="{E0C6DBFD-4326-362D-F614-18F25FD89E5D}"/>
              </a:ext>
            </a:extLst>
          </p:cNvPr>
          <p:cNvGraphicFramePr>
            <a:graphicFrameLocks noChangeAspect="1"/>
          </p:cNvGraphicFramePr>
          <p:nvPr/>
        </p:nvGraphicFramePr>
        <p:xfrm>
          <a:off x="5156200" y="2032000"/>
          <a:ext cx="3827463" cy="1190625"/>
        </p:xfrm>
        <a:graphic>
          <a:graphicData uri="http://schemas.openxmlformats.org/presentationml/2006/ole">
            <mc:AlternateContent xmlns:mc="http://schemas.openxmlformats.org/markup-compatibility/2006">
              <mc:Choice xmlns:v="urn:schemas-microsoft-com:vml" Requires="v">
                <p:oleObj name="Equation" r:id="rId7" imgW="1346200" imgH="419100" progId="Equation.3">
                  <p:embed/>
                </p:oleObj>
              </mc:Choice>
              <mc:Fallback>
                <p:oleObj name="Equation" r:id="rId7" imgW="1346200" imgH="419100" progId="Equation.3">
                  <p:embed/>
                  <p:pic>
                    <p:nvPicPr>
                      <p:cNvPr id="204" name="Object 2">
                        <a:extLst>
                          <a:ext uri="{FF2B5EF4-FFF2-40B4-BE49-F238E27FC236}">
                            <a16:creationId xmlns:a16="http://schemas.microsoft.com/office/drawing/2014/main" id="{E0C6DBFD-4326-362D-F614-18F25FD89E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6200" y="2032000"/>
                        <a:ext cx="38274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oleObj>
              </mc:Fallback>
            </mc:AlternateContent>
          </a:graphicData>
        </a:graphic>
      </p:graphicFrame>
      <p:graphicFrame>
        <p:nvGraphicFramePr>
          <p:cNvPr id="207" name="Object 2">
            <a:extLst>
              <a:ext uri="{FF2B5EF4-FFF2-40B4-BE49-F238E27FC236}">
                <a16:creationId xmlns:a16="http://schemas.microsoft.com/office/drawing/2014/main" id="{74FD6379-825A-276F-B775-342E4224935D}"/>
              </a:ext>
            </a:extLst>
          </p:cNvPr>
          <p:cNvGraphicFramePr>
            <a:graphicFrameLocks noChangeAspect="1"/>
          </p:cNvGraphicFramePr>
          <p:nvPr/>
        </p:nvGraphicFramePr>
        <p:xfrm>
          <a:off x="5202238" y="5168900"/>
          <a:ext cx="3886200" cy="1639888"/>
        </p:xfrm>
        <a:graphic>
          <a:graphicData uri="http://schemas.openxmlformats.org/presentationml/2006/ole">
            <mc:AlternateContent xmlns:mc="http://schemas.openxmlformats.org/markup-compatibility/2006">
              <mc:Choice xmlns:v="urn:schemas-microsoft-com:vml" Requires="v">
                <p:oleObj name="Equation" r:id="rId9" imgW="1143000" imgH="482600" progId="Equation.3">
                  <p:embed/>
                </p:oleObj>
              </mc:Choice>
              <mc:Fallback>
                <p:oleObj name="Equation" r:id="rId9" imgW="1143000" imgH="482600" progId="Equation.3">
                  <p:embed/>
                  <p:pic>
                    <p:nvPicPr>
                      <p:cNvPr id="207" name="Object 2">
                        <a:extLst>
                          <a:ext uri="{FF2B5EF4-FFF2-40B4-BE49-F238E27FC236}">
                            <a16:creationId xmlns:a16="http://schemas.microsoft.com/office/drawing/2014/main" id="{74FD6379-825A-276F-B775-342E422493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2238" y="5168900"/>
                        <a:ext cx="3886200" cy="163988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 name="TextBox 207">
            <a:extLst>
              <a:ext uri="{FF2B5EF4-FFF2-40B4-BE49-F238E27FC236}">
                <a16:creationId xmlns:a16="http://schemas.microsoft.com/office/drawing/2014/main" id="{F12F7417-B848-B405-194F-42C8ED11DBFF}"/>
              </a:ext>
            </a:extLst>
          </p:cNvPr>
          <p:cNvSpPr txBox="1">
            <a:spLocks noChangeArrowheads="1"/>
          </p:cNvSpPr>
          <p:nvPr/>
        </p:nvSpPr>
        <p:spPr bwMode="auto">
          <a:xfrm>
            <a:off x="6040438" y="1628775"/>
            <a:ext cx="303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800"/>
              <a:t>More generically:</a:t>
            </a:r>
          </a:p>
        </p:txBody>
      </p:sp>
      <p:sp>
        <p:nvSpPr>
          <p:cNvPr id="3" name="Rectangle 2">
            <a:extLst>
              <a:ext uri="{FF2B5EF4-FFF2-40B4-BE49-F238E27FC236}">
                <a16:creationId xmlns:a16="http://schemas.microsoft.com/office/drawing/2014/main" id="{326C9DE7-635B-F396-4CF9-BDDC6C5FA629}"/>
              </a:ext>
            </a:extLst>
          </p:cNvPr>
          <p:cNvSpPr>
            <a:spLocks noChangeArrowheads="1"/>
          </p:cNvSpPr>
          <p:nvPr/>
        </p:nvSpPr>
        <p:spPr bwMode="auto">
          <a:xfrm>
            <a:off x="354013" y="898525"/>
            <a:ext cx="8789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2400"/>
              <a:t>Looking at the energy distribution of multiple electrons</a:t>
            </a:r>
          </a:p>
        </p:txBody>
      </p:sp>
      <p:sp>
        <p:nvSpPr>
          <p:cNvPr id="4" name="Oval 3">
            <a:extLst>
              <a:ext uri="{FF2B5EF4-FFF2-40B4-BE49-F238E27FC236}">
                <a16:creationId xmlns:a16="http://schemas.microsoft.com/office/drawing/2014/main" id="{CC9A15DB-02D4-9DDF-419F-98FDBD207885}"/>
              </a:ext>
            </a:extLst>
          </p:cNvPr>
          <p:cNvSpPr/>
          <p:nvPr/>
        </p:nvSpPr>
        <p:spPr>
          <a:xfrm>
            <a:off x="7321550" y="2032000"/>
            <a:ext cx="1363663" cy="676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5475"/>
            <a:ext cx="8686800" cy="1139825"/>
          </a:xfrm>
        </p:spPr>
        <p:txBody>
          <a:bodyPr anchor="t"/>
          <a:lstStyle/>
          <a:p>
            <a:r>
              <a:rPr lang="en-US" sz="4000" dirty="0"/>
              <a:t>Approach 1: Get atoms close (conceptual)</a:t>
            </a:r>
            <a:br>
              <a:rPr lang="en-US" sz="4000" dirty="0"/>
            </a:br>
            <a:r>
              <a:rPr lang="en-US" sz="2800" dirty="0"/>
              <a:t>Ideal Double Quantum Wells</a:t>
            </a:r>
            <a:br>
              <a:rPr lang="en-US" sz="4000" dirty="0"/>
            </a:br>
            <a:endParaRPr lang="en-US" sz="3200" dirty="0"/>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70025"/>
            <a:ext cx="45053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1458913"/>
            <a:ext cx="44672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160666">
            <a:off x="358559" y="3641725"/>
            <a:ext cx="4311403" cy="2151062"/>
          </a:xfrm>
          <a:prstGeom prst="rect">
            <a:avLst/>
          </a:prstGeom>
          <a:solidFill>
            <a:srgbClr val="FFFFFF"/>
          </a:solidFill>
          <a:ln>
            <a:noFill/>
          </a:ln>
          <a:scene3d>
            <a:camera prst="orthographicFront">
              <a:rot lat="0" lon="0" rev="21588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TextBox 3"/>
          <p:cNvSpPr txBox="1">
            <a:spLocks noChangeArrowheads="1"/>
          </p:cNvSpPr>
          <p:nvPr/>
        </p:nvSpPr>
        <p:spPr bwMode="auto">
          <a:xfrm>
            <a:off x="288925" y="2041525"/>
            <a:ext cx="165576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solidFill>
                  <a:srgbClr val="7030A0"/>
                </a:solidFill>
              </a:rPr>
              <a:t>How do we start?</a:t>
            </a:r>
          </a:p>
        </p:txBody>
      </p:sp>
      <p:pic>
        <p:nvPicPr>
          <p:cNvPr id="7" name="Picture 4">
            <a:extLst>
              <a:ext uri="{FF2B5EF4-FFF2-40B4-BE49-F238E27FC236}">
                <a16:creationId xmlns:a16="http://schemas.microsoft.com/office/drawing/2014/main" id="{F4BB1351-F38B-4ADF-884B-E81FCD9ADC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5316538"/>
            <a:ext cx="285750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67F4CF08-1B61-44A4-BE8A-8784F97E27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7688" y="4968875"/>
            <a:ext cx="48164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C516E6C-18E1-4446-A09C-8E69CEB7D771}"/>
              </a:ext>
            </a:extLst>
          </p:cNvPr>
          <p:cNvSpPr/>
          <p:nvPr/>
        </p:nvSpPr>
        <p:spPr>
          <a:xfrm>
            <a:off x="4357688" y="6186488"/>
            <a:ext cx="4797425" cy="21224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74642570-FBAF-418C-ACF7-7765916BF40E}"/>
              </a:ext>
            </a:extLst>
          </p:cNvPr>
          <p:cNvSpPr/>
          <p:nvPr/>
        </p:nvSpPr>
        <p:spPr>
          <a:xfrm>
            <a:off x="4311661" y="5522675"/>
            <a:ext cx="4797425" cy="73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TextBox 4">
            <a:extLst>
              <a:ext uri="{FF2B5EF4-FFF2-40B4-BE49-F238E27FC236}">
                <a16:creationId xmlns:a16="http://schemas.microsoft.com/office/drawing/2014/main" id="{808A93C6-B9E4-EF51-7929-AAAAEB87ABBE}"/>
              </a:ext>
            </a:extLst>
          </p:cNvPr>
          <p:cNvSpPr txBox="1"/>
          <p:nvPr/>
        </p:nvSpPr>
        <p:spPr>
          <a:xfrm>
            <a:off x="541614" y="4670207"/>
            <a:ext cx="2376264" cy="646331"/>
          </a:xfrm>
          <a:prstGeom prst="rect">
            <a:avLst/>
          </a:prstGeom>
          <a:noFill/>
        </p:spPr>
        <p:txBody>
          <a:bodyPr wrap="square" rtlCol="0">
            <a:spAutoFit/>
          </a:bodyPr>
          <a:lstStyle/>
          <a:p>
            <a:r>
              <a:rPr lang="en-US" dirty="0"/>
              <a:t>The wavefunction has three regions</a:t>
            </a:r>
          </a:p>
        </p:txBody>
      </p:sp>
    </p:spTree>
    <p:extLst>
      <p:ext uri="{BB962C8B-B14F-4D97-AF65-F5344CB8AC3E}">
        <p14:creationId xmlns:p14="http://schemas.microsoft.com/office/powerpoint/2010/main" val="1339245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1" animBg="1"/>
      <p:bldP spid="1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5475"/>
            <a:ext cx="8686800" cy="1139825"/>
          </a:xfrm>
        </p:spPr>
        <p:txBody>
          <a:bodyPr anchor="t"/>
          <a:lstStyle/>
          <a:p>
            <a:r>
              <a:rPr lang="en-US" sz="4000" dirty="0"/>
              <a:t>Approach 1: Get atoms close (conceptual)</a:t>
            </a:r>
            <a:br>
              <a:rPr lang="en-US" sz="4000" dirty="0"/>
            </a:br>
            <a:r>
              <a:rPr lang="en-US" sz="2800" dirty="0"/>
              <a:t>Ideal Double Quantum Wells</a:t>
            </a:r>
            <a:br>
              <a:rPr lang="en-US" sz="4000" dirty="0"/>
            </a:br>
            <a:endParaRPr lang="en-US" sz="3200" dirty="0"/>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70025"/>
            <a:ext cx="45053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1458913"/>
            <a:ext cx="44672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160666">
            <a:off x="358559" y="3641725"/>
            <a:ext cx="4311403" cy="2151062"/>
          </a:xfrm>
          <a:prstGeom prst="rect">
            <a:avLst/>
          </a:prstGeom>
          <a:solidFill>
            <a:srgbClr val="FFFFFF"/>
          </a:solidFill>
          <a:ln>
            <a:noFill/>
          </a:ln>
          <a:scene3d>
            <a:camera prst="orthographicFront">
              <a:rot lat="0" lon="0" rev="21588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TextBox 3"/>
          <p:cNvSpPr txBox="1">
            <a:spLocks noChangeArrowheads="1"/>
          </p:cNvSpPr>
          <p:nvPr/>
        </p:nvSpPr>
        <p:spPr bwMode="auto">
          <a:xfrm>
            <a:off x="288925" y="2041525"/>
            <a:ext cx="165576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solidFill>
                  <a:srgbClr val="7030A0"/>
                </a:solidFill>
              </a:rPr>
              <a:t>How do we start?</a:t>
            </a:r>
          </a:p>
        </p:txBody>
      </p:sp>
      <p:pic>
        <p:nvPicPr>
          <p:cNvPr id="7" name="Picture 4">
            <a:extLst>
              <a:ext uri="{FF2B5EF4-FFF2-40B4-BE49-F238E27FC236}">
                <a16:creationId xmlns:a16="http://schemas.microsoft.com/office/drawing/2014/main" id="{F4BB1351-F38B-4ADF-884B-E81FCD9ADC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5316538"/>
            <a:ext cx="285750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67F4CF08-1B61-44A4-BE8A-8784F97E27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7688" y="4968875"/>
            <a:ext cx="48164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C516E6C-18E1-4446-A09C-8E69CEB7D771}"/>
              </a:ext>
            </a:extLst>
          </p:cNvPr>
          <p:cNvSpPr/>
          <p:nvPr/>
        </p:nvSpPr>
        <p:spPr>
          <a:xfrm>
            <a:off x="4357688" y="6186488"/>
            <a:ext cx="4797425" cy="21224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TextBox 4">
            <a:extLst>
              <a:ext uri="{FF2B5EF4-FFF2-40B4-BE49-F238E27FC236}">
                <a16:creationId xmlns:a16="http://schemas.microsoft.com/office/drawing/2014/main" id="{C2B401E3-C8AD-AB35-87A0-2D99FC30DF67}"/>
              </a:ext>
            </a:extLst>
          </p:cNvPr>
          <p:cNvSpPr txBox="1"/>
          <p:nvPr/>
        </p:nvSpPr>
        <p:spPr>
          <a:xfrm>
            <a:off x="541614" y="4670207"/>
            <a:ext cx="2376264" cy="646331"/>
          </a:xfrm>
          <a:prstGeom prst="rect">
            <a:avLst/>
          </a:prstGeom>
          <a:noFill/>
        </p:spPr>
        <p:txBody>
          <a:bodyPr wrap="square" rtlCol="0">
            <a:spAutoFit/>
          </a:bodyPr>
          <a:lstStyle/>
          <a:p>
            <a:r>
              <a:rPr lang="en-US" dirty="0"/>
              <a:t>The wavefunction has three regions</a:t>
            </a:r>
          </a:p>
        </p:txBody>
      </p:sp>
    </p:spTree>
    <p:extLst>
      <p:ext uri="{BB962C8B-B14F-4D97-AF65-F5344CB8AC3E}">
        <p14:creationId xmlns:p14="http://schemas.microsoft.com/office/powerpoint/2010/main" val="546774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5475"/>
            <a:ext cx="8686800" cy="1139825"/>
          </a:xfrm>
        </p:spPr>
        <p:txBody>
          <a:bodyPr anchor="t"/>
          <a:lstStyle/>
          <a:p>
            <a:r>
              <a:rPr lang="en-US" sz="4000" dirty="0"/>
              <a:t>Approach 1: Get atoms close (conceptual)</a:t>
            </a:r>
            <a:br>
              <a:rPr lang="en-US" sz="4000" dirty="0"/>
            </a:br>
            <a:r>
              <a:rPr lang="en-US" sz="2800" dirty="0"/>
              <a:t>Ideal Double Quantum Wells</a:t>
            </a:r>
            <a:br>
              <a:rPr lang="en-US" sz="4000" dirty="0"/>
            </a:br>
            <a:endParaRPr lang="en-US" sz="3200" dirty="0"/>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70025"/>
            <a:ext cx="45053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1458913"/>
            <a:ext cx="44672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160666">
            <a:off x="358559" y="3641725"/>
            <a:ext cx="4311403" cy="2151062"/>
          </a:xfrm>
          <a:prstGeom prst="rect">
            <a:avLst/>
          </a:prstGeom>
          <a:solidFill>
            <a:srgbClr val="FFFFFF"/>
          </a:solidFill>
          <a:ln>
            <a:noFill/>
          </a:ln>
          <a:scene3d>
            <a:camera prst="orthographicFront">
              <a:rot lat="0" lon="0" rev="21588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TextBox 3"/>
          <p:cNvSpPr txBox="1">
            <a:spLocks noChangeArrowheads="1"/>
          </p:cNvSpPr>
          <p:nvPr/>
        </p:nvSpPr>
        <p:spPr bwMode="auto">
          <a:xfrm>
            <a:off x="288925" y="2041525"/>
            <a:ext cx="165576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solidFill>
                  <a:srgbClr val="7030A0"/>
                </a:solidFill>
              </a:rPr>
              <a:t>How do we start?</a:t>
            </a:r>
          </a:p>
        </p:txBody>
      </p:sp>
      <p:pic>
        <p:nvPicPr>
          <p:cNvPr id="7" name="Picture 4">
            <a:extLst>
              <a:ext uri="{FF2B5EF4-FFF2-40B4-BE49-F238E27FC236}">
                <a16:creationId xmlns:a16="http://schemas.microsoft.com/office/drawing/2014/main" id="{F4BB1351-F38B-4ADF-884B-E81FCD9ADC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5316538"/>
            <a:ext cx="285750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67F4CF08-1B61-44A4-BE8A-8784F97E27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7688" y="4968875"/>
            <a:ext cx="48164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C4739B4-8A01-427D-5E03-177F6CCCB962}"/>
              </a:ext>
            </a:extLst>
          </p:cNvPr>
          <p:cNvSpPr txBox="1"/>
          <p:nvPr/>
        </p:nvSpPr>
        <p:spPr>
          <a:xfrm>
            <a:off x="541614" y="4670207"/>
            <a:ext cx="2376264" cy="646331"/>
          </a:xfrm>
          <a:prstGeom prst="rect">
            <a:avLst/>
          </a:prstGeom>
          <a:noFill/>
        </p:spPr>
        <p:txBody>
          <a:bodyPr wrap="square" rtlCol="0">
            <a:spAutoFit/>
          </a:bodyPr>
          <a:lstStyle/>
          <a:p>
            <a:r>
              <a:rPr lang="en-US" dirty="0"/>
              <a:t>The wavefunction has three regions</a:t>
            </a:r>
          </a:p>
        </p:txBody>
      </p:sp>
    </p:spTree>
    <p:extLst>
      <p:ext uri="{BB962C8B-B14F-4D97-AF65-F5344CB8AC3E}">
        <p14:creationId xmlns:p14="http://schemas.microsoft.com/office/powerpoint/2010/main" val="3507019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5475"/>
            <a:ext cx="8686800" cy="1139825"/>
          </a:xfrm>
        </p:spPr>
        <p:txBody>
          <a:bodyPr anchor="t"/>
          <a:lstStyle/>
          <a:p>
            <a:r>
              <a:rPr lang="en-US" sz="4000" dirty="0"/>
              <a:t>Approach 1: Get atoms close (conceptual)</a:t>
            </a:r>
            <a:br>
              <a:rPr lang="en-US" sz="4000" dirty="0"/>
            </a:br>
            <a:r>
              <a:rPr lang="en-US" sz="2800" dirty="0"/>
              <a:t>Ideal Double Quantum Wells</a:t>
            </a:r>
            <a:br>
              <a:rPr lang="en-US" sz="4000" dirty="0"/>
            </a:br>
            <a:endParaRPr lang="en-US" sz="3200" dirty="0"/>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70025"/>
            <a:ext cx="45053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1458913"/>
            <a:ext cx="44672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5316538"/>
            <a:ext cx="285750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7688" y="4968875"/>
            <a:ext cx="48164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88925" y="2041525"/>
            <a:ext cx="165576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solidFill>
                  <a:srgbClr val="7030A0"/>
                </a:solidFill>
              </a:rPr>
              <a:t>How do we start?</a:t>
            </a:r>
          </a:p>
        </p:txBody>
      </p:sp>
      <p:sp>
        <p:nvSpPr>
          <p:cNvPr id="3" name="TextBox 2"/>
          <p:cNvSpPr txBox="1"/>
          <p:nvPr/>
        </p:nvSpPr>
        <p:spPr>
          <a:xfrm>
            <a:off x="4284379" y="3442629"/>
            <a:ext cx="1484475" cy="1477328"/>
          </a:xfrm>
          <a:prstGeom prst="rect">
            <a:avLst/>
          </a:prstGeom>
          <a:noFill/>
        </p:spPr>
        <p:txBody>
          <a:bodyPr wrap="square" rtlCol="0">
            <a:spAutoFit/>
          </a:bodyPr>
          <a:lstStyle/>
          <a:p>
            <a:pPr algn="ctr"/>
            <a:r>
              <a:rPr lang="en-US" dirty="0">
                <a:solidFill>
                  <a:srgbClr val="FF0000"/>
                </a:solidFill>
              </a:rPr>
              <a:t>Which more likely to find electron in middle? </a:t>
            </a:r>
          </a:p>
        </p:txBody>
      </p:sp>
    </p:spTree>
    <p:extLst>
      <p:ext uri="{BB962C8B-B14F-4D97-AF65-F5344CB8AC3E}">
        <p14:creationId xmlns:p14="http://schemas.microsoft.com/office/powerpoint/2010/main" val="1098204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5475"/>
            <a:ext cx="8686800" cy="1139825"/>
          </a:xfrm>
        </p:spPr>
        <p:txBody>
          <a:bodyPr anchor="t"/>
          <a:lstStyle/>
          <a:p>
            <a:r>
              <a:rPr lang="en-US" sz="4000" dirty="0"/>
              <a:t>Approach 1: Get atoms close (conceptual)</a:t>
            </a:r>
            <a:br>
              <a:rPr lang="en-US" sz="4000" dirty="0"/>
            </a:br>
            <a:r>
              <a:rPr lang="en-US" sz="2800" dirty="0"/>
              <a:t>Ideal Double Quantum Wells</a:t>
            </a:r>
            <a:br>
              <a:rPr lang="en-US" sz="4000" dirty="0"/>
            </a:br>
            <a:endParaRPr lang="en-US" sz="3200" dirty="0"/>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70025"/>
            <a:ext cx="45053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1458913"/>
            <a:ext cx="44672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5316538"/>
            <a:ext cx="285750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7688" y="4968875"/>
            <a:ext cx="48164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88925" y="2041525"/>
            <a:ext cx="165576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solidFill>
                  <a:srgbClr val="7030A0"/>
                </a:solidFill>
              </a:rPr>
              <a:t>How do we start?</a:t>
            </a:r>
          </a:p>
        </p:txBody>
      </p:sp>
      <p:sp>
        <p:nvSpPr>
          <p:cNvPr id="13" name="TextBox 12"/>
          <p:cNvSpPr txBox="1"/>
          <p:nvPr/>
        </p:nvSpPr>
        <p:spPr>
          <a:xfrm>
            <a:off x="2700810" y="1023119"/>
            <a:ext cx="6552728" cy="461665"/>
          </a:xfrm>
          <a:prstGeom prst="rect">
            <a:avLst/>
          </a:prstGeom>
          <a:noFill/>
        </p:spPr>
        <p:txBody>
          <a:bodyPr wrap="square" rtlCol="0">
            <a:spAutoFit/>
          </a:bodyPr>
          <a:lstStyle/>
          <a:p>
            <a:r>
              <a:rPr lang="en-US" sz="2400" dirty="0"/>
              <a:t>How would it change if non-ideal well?</a:t>
            </a:r>
          </a:p>
        </p:txBody>
      </p:sp>
      <p:sp>
        <p:nvSpPr>
          <p:cNvPr id="3" name="TextBox 2"/>
          <p:cNvSpPr txBox="1"/>
          <p:nvPr/>
        </p:nvSpPr>
        <p:spPr>
          <a:xfrm>
            <a:off x="4284379" y="3442629"/>
            <a:ext cx="1484475" cy="1477328"/>
          </a:xfrm>
          <a:prstGeom prst="rect">
            <a:avLst/>
          </a:prstGeom>
          <a:noFill/>
        </p:spPr>
        <p:txBody>
          <a:bodyPr wrap="square" rtlCol="0">
            <a:spAutoFit/>
          </a:bodyPr>
          <a:lstStyle/>
          <a:p>
            <a:pPr algn="ctr"/>
            <a:r>
              <a:rPr lang="en-US" dirty="0">
                <a:solidFill>
                  <a:srgbClr val="FF0000"/>
                </a:solidFill>
              </a:rPr>
              <a:t>Which more likely to find electron in middle? </a:t>
            </a:r>
          </a:p>
        </p:txBody>
      </p:sp>
    </p:spTree>
    <p:extLst>
      <p:ext uri="{BB962C8B-B14F-4D97-AF65-F5344CB8AC3E}">
        <p14:creationId xmlns:p14="http://schemas.microsoft.com/office/powerpoint/2010/main" val="1458243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Small Barrier Adjusts the Energies and </a:t>
            </a:r>
            <a:r>
              <a:rPr lang="en-US" dirty="0" err="1"/>
              <a:t>Wavefunctions</a:t>
            </a:r>
            <a:endParaRPr lang="en-US" dirty="0"/>
          </a:p>
        </p:txBody>
      </p:sp>
      <p:pic>
        <p:nvPicPr>
          <p:cNvPr id="5" name="Picture 4"/>
          <p:cNvPicPr>
            <a:picLocks noChangeAspect="1"/>
          </p:cNvPicPr>
          <p:nvPr/>
        </p:nvPicPr>
        <p:blipFill>
          <a:blip r:embed="rId2"/>
          <a:stretch>
            <a:fillRect/>
          </a:stretch>
        </p:blipFill>
        <p:spPr>
          <a:xfrm>
            <a:off x="471601" y="2738463"/>
            <a:ext cx="3096344" cy="4285895"/>
          </a:xfrm>
          <a:prstGeom prst="rect">
            <a:avLst/>
          </a:prstGeom>
        </p:spPr>
      </p:pic>
      <p:sp>
        <p:nvSpPr>
          <p:cNvPr id="6" name="TextBox 5"/>
          <p:cNvSpPr txBox="1"/>
          <p:nvPr/>
        </p:nvSpPr>
        <p:spPr>
          <a:xfrm>
            <a:off x="664307" y="1549614"/>
            <a:ext cx="2386608" cy="830997"/>
          </a:xfrm>
          <a:prstGeom prst="rect">
            <a:avLst/>
          </a:prstGeom>
          <a:noFill/>
        </p:spPr>
        <p:txBody>
          <a:bodyPr wrap="square" rtlCol="0">
            <a:spAutoFit/>
          </a:bodyPr>
          <a:lstStyle/>
          <a:p>
            <a:pPr algn="ctr"/>
            <a:r>
              <a:rPr lang="en-US" sz="2400" dirty="0"/>
              <a:t>Non-ideal single well</a:t>
            </a:r>
          </a:p>
        </p:txBody>
      </p:sp>
    </p:spTree>
    <p:extLst>
      <p:ext uri="{BB962C8B-B14F-4D97-AF65-F5344CB8AC3E}">
        <p14:creationId xmlns:p14="http://schemas.microsoft.com/office/powerpoint/2010/main" val="2998355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Small Barrier Adjusts the Energies and </a:t>
            </a:r>
            <a:r>
              <a:rPr lang="en-US" dirty="0" err="1"/>
              <a:t>Wavefunctions</a:t>
            </a:r>
            <a:endParaRPr lang="en-US" dirty="0"/>
          </a:p>
        </p:txBody>
      </p:sp>
      <p:pic>
        <p:nvPicPr>
          <p:cNvPr id="4" name="Picture 3"/>
          <p:cNvPicPr>
            <a:picLocks noChangeAspect="1"/>
          </p:cNvPicPr>
          <p:nvPr/>
        </p:nvPicPr>
        <p:blipFill>
          <a:blip r:embed="rId2"/>
          <a:stretch>
            <a:fillRect/>
          </a:stretch>
        </p:blipFill>
        <p:spPr>
          <a:xfrm>
            <a:off x="3549799" y="1483696"/>
            <a:ext cx="5486697" cy="5401688"/>
          </a:xfrm>
          <a:prstGeom prst="rect">
            <a:avLst/>
          </a:prstGeom>
        </p:spPr>
      </p:pic>
      <p:pic>
        <p:nvPicPr>
          <p:cNvPr id="5" name="Picture 4"/>
          <p:cNvPicPr>
            <a:picLocks noChangeAspect="1"/>
          </p:cNvPicPr>
          <p:nvPr/>
        </p:nvPicPr>
        <p:blipFill>
          <a:blip r:embed="rId3"/>
          <a:stretch>
            <a:fillRect/>
          </a:stretch>
        </p:blipFill>
        <p:spPr>
          <a:xfrm>
            <a:off x="471601" y="2738463"/>
            <a:ext cx="3096344" cy="4285895"/>
          </a:xfrm>
          <a:prstGeom prst="rect">
            <a:avLst/>
          </a:prstGeom>
        </p:spPr>
      </p:pic>
      <p:sp>
        <p:nvSpPr>
          <p:cNvPr id="6" name="TextBox 5"/>
          <p:cNvSpPr txBox="1"/>
          <p:nvPr/>
        </p:nvSpPr>
        <p:spPr>
          <a:xfrm>
            <a:off x="664307" y="1549614"/>
            <a:ext cx="2386608" cy="830997"/>
          </a:xfrm>
          <a:prstGeom prst="rect">
            <a:avLst/>
          </a:prstGeom>
          <a:noFill/>
        </p:spPr>
        <p:txBody>
          <a:bodyPr wrap="square" rtlCol="0">
            <a:spAutoFit/>
          </a:bodyPr>
          <a:lstStyle/>
          <a:p>
            <a:pPr algn="ctr"/>
            <a:r>
              <a:rPr lang="en-US" sz="2400" dirty="0"/>
              <a:t>Non-ideal single well</a:t>
            </a:r>
          </a:p>
        </p:txBody>
      </p:sp>
      <p:sp>
        <p:nvSpPr>
          <p:cNvPr id="7" name="TextBox 6"/>
          <p:cNvSpPr txBox="1"/>
          <p:nvPr/>
        </p:nvSpPr>
        <p:spPr>
          <a:xfrm>
            <a:off x="5099843" y="1481452"/>
            <a:ext cx="2386608" cy="830997"/>
          </a:xfrm>
          <a:prstGeom prst="rect">
            <a:avLst/>
          </a:prstGeom>
          <a:noFill/>
        </p:spPr>
        <p:txBody>
          <a:bodyPr wrap="square" rtlCol="0">
            <a:spAutoFit/>
          </a:bodyPr>
          <a:lstStyle/>
          <a:p>
            <a:pPr algn="ctr"/>
            <a:r>
              <a:rPr lang="en-US" sz="2400" dirty="0"/>
              <a:t>Non-ideal double well</a:t>
            </a:r>
          </a:p>
        </p:txBody>
      </p:sp>
      <p:cxnSp>
        <p:nvCxnSpPr>
          <p:cNvPr id="8" name="Straight Arrow Connector 7"/>
          <p:cNvCxnSpPr/>
          <p:nvPr/>
        </p:nvCxnSpPr>
        <p:spPr>
          <a:xfrm flipV="1">
            <a:off x="3549799" y="6102289"/>
            <a:ext cx="406224" cy="2036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567945" y="5733256"/>
            <a:ext cx="355983" cy="1440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567945" y="5432884"/>
            <a:ext cx="35598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567945" y="4725145"/>
            <a:ext cx="355983" cy="22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49799" y="4018725"/>
            <a:ext cx="374129" cy="1658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596882" y="6277710"/>
            <a:ext cx="406224" cy="2036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514350" y="6329301"/>
            <a:ext cx="2971800" cy="239660"/>
          </a:xfrm>
          <a:custGeom>
            <a:avLst/>
            <a:gdLst>
              <a:gd name="connsiteX0" fmla="*/ 0 w 2971800"/>
              <a:gd name="connsiteY0" fmla="*/ 228662 h 239660"/>
              <a:gd name="connsiteX1" fmla="*/ 614363 w 2971800"/>
              <a:gd name="connsiteY1" fmla="*/ 228662 h 239660"/>
              <a:gd name="connsiteX2" fmla="*/ 1028700 w 2971800"/>
              <a:gd name="connsiteY2" fmla="*/ 114362 h 239660"/>
              <a:gd name="connsiteX3" fmla="*/ 1500188 w 2971800"/>
              <a:gd name="connsiteY3" fmla="*/ 62 h 239660"/>
              <a:gd name="connsiteX4" fmla="*/ 2014538 w 2971800"/>
              <a:gd name="connsiteY4" fmla="*/ 100074 h 239660"/>
              <a:gd name="connsiteX5" fmla="*/ 2371725 w 2971800"/>
              <a:gd name="connsiteY5" fmla="*/ 214374 h 239660"/>
              <a:gd name="connsiteX6" fmla="*/ 2971800 w 2971800"/>
              <a:gd name="connsiteY6" fmla="*/ 200087 h 23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1800" h="239660">
                <a:moveTo>
                  <a:pt x="0" y="228662"/>
                </a:moveTo>
                <a:cubicBezTo>
                  <a:pt x="221456" y="238187"/>
                  <a:pt x="442913" y="247712"/>
                  <a:pt x="614363" y="228662"/>
                </a:cubicBezTo>
                <a:cubicBezTo>
                  <a:pt x="785813" y="209612"/>
                  <a:pt x="881063" y="152462"/>
                  <a:pt x="1028700" y="114362"/>
                </a:cubicBezTo>
                <a:cubicBezTo>
                  <a:pt x="1176338" y="76262"/>
                  <a:pt x="1335882" y="2443"/>
                  <a:pt x="1500188" y="62"/>
                </a:cubicBezTo>
                <a:cubicBezTo>
                  <a:pt x="1664494" y="-2319"/>
                  <a:pt x="1869282" y="64355"/>
                  <a:pt x="2014538" y="100074"/>
                </a:cubicBezTo>
                <a:cubicBezTo>
                  <a:pt x="2159794" y="135793"/>
                  <a:pt x="2212181" y="197705"/>
                  <a:pt x="2371725" y="214374"/>
                </a:cubicBezTo>
                <a:cubicBezTo>
                  <a:pt x="2531269" y="231043"/>
                  <a:pt x="2751534" y="215565"/>
                  <a:pt x="2971800" y="2000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3957638" y="5997876"/>
            <a:ext cx="4186237" cy="245762"/>
          </a:xfrm>
          <a:custGeom>
            <a:avLst/>
            <a:gdLst>
              <a:gd name="connsiteX0" fmla="*/ 0 w 4186237"/>
              <a:gd name="connsiteY0" fmla="*/ 202899 h 245762"/>
              <a:gd name="connsiteX1" fmla="*/ 442912 w 4186237"/>
              <a:gd name="connsiteY1" fmla="*/ 217187 h 245762"/>
              <a:gd name="connsiteX2" fmla="*/ 657225 w 4186237"/>
              <a:gd name="connsiteY2" fmla="*/ 145749 h 245762"/>
              <a:gd name="connsiteX3" fmla="*/ 985837 w 4186237"/>
              <a:gd name="connsiteY3" fmla="*/ 17162 h 245762"/>
              <a:gd name="connsiteX4" fmla="*/ 1100137 w 4186237"/>
              <a:gd name="connsiteY4" fmla="*/ 2874 h 245762"/>
              <a:gd name="connsiteX5" fmla="*/ 1243012 w 4186237"/>
              <a:gd name="connsiteY5" fmla="*/ 31449 h 245762"/>
              <a:gd name="connsiteX6" fmla="*/ 1400175 w 4186237"/>
              <a:gd name="connsiteY6" fmla="*/ 88599 h 245762"/>
              <a:gd name="connsiteX7" fmla="*/ 1557337 w 4186237"/>
              <a:gd name="connsiteY7" fmla="*/ 31449 h 245762"/>
              <a:gd name="connsiteX8" fmla="*/ 1714500 w 4186237"/>
              <a:gd name="connsiteY8" fmla="*/ 2874 h 245762"/>
              <a:gd name="connsiteX9" fmla="*/ 1957387 w 4186237"/>
              <a:gd name="connsiteY9" fmla="*/ 88599 h 245762"/>
              <a:gd name="connsiteX10" fmla="*/ 2157412 w 4186237"/>
              <a:gd name="connsiteY10" fmla="*/ 174324 h 245762"/>
              <a:gd name="connsiteX11" fmla="*/ 2328862 w 4186237"/>
              <a:gd name="connsiteY11" fmla="*/ 231474 h 245762"/>
              <a:gd name="connsiteX12" fmla="*/ 4186237 w 4186237"/>
              <a:gd name="connsiteY12" fmla="*/ 245762 h 24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86237" h="245762">
                <a:moveTo>
                  <a:pt x="0" y="202899"/>
                </a:moveTo>
                <a:cubicBezTo>
                  <a:pt x="166687" y="214805"/>
                  <a:pt x="333375" y="226712"/>
                  <a:pt x="442912" y="217187"/>
                </a:cubicBezTo>
                <a:cubicBezTo>
                  <a:pt x="552449" y="207662"/>
                  <a:pt x="566737" y="179087"/>
                  <a:pt x="657225" y="145749"/>
                </a:cubicBezTo>
                <a:cubicBezTo>
                  <a:pt x="747713" y="112411"/>
                  <a:pt x="912018" y="40974"/>
                  <a:pt x="985837" y="17162"/>
                </a:cubicBezTo>
                <a:cubicBezTo>
                  <a:pt x="1059656" y="-6651"/>
                  <a:pt x="1057275" y="493"/>
                  <a:pt x="1100137" y="2874"/>
                </a:cubicBezTo>
                <a:cubicBezTo>
                  <a:pt x="1143000" y="5255"/>
                  <a:pt x="1193006" y="17161"/>
                  <a:pt x="1243012" y="31449"/>
                </a:cubicBezTo>
                <a:cubicBezTo>
                  <a:pt x="1293018" y="45736"/>
                  <a:pt x="1347788" y="88599"/>
                  <a:pt x="1400175" y="88599"/>
                </a:cubicBezTo>
                <a:cubicBezTo>
                  <a:pt x="1452562" y="88599"/>
                  <a:pt x="1504950" y="45736"/>
                  <a:pt x="1557337" y="31449"/>
                </a:cubicBezTo>
                <a:cubicBezTo>
                  <a:pt x="1609724" y="17162"/>
                  <a:pt x="1647825" y="-6651"/>
                  <a:pt x="1714500" y="2874"/>
                </a:cubicBezTo>
                <a:cubicBezTo>
                  <a:pt x="1781175" y="12399"/>
                  <a:pt x="1883568" y="60024"/>
                  <a:pt x="1957387" y="88599"/>
                </a:cubicBezTo>
                <a:cubicBezTo>
                  <a:pt x="2031206" y="117174"/>
                  <a:pt x="2095500" y="150512"/>
                  <a:pt x="2157412" y="174324"/>
                </a:cubicBezTo>
                <a:cubicBezTo>
                  <a:pt x="2219324" y="198136"/>
                  <a:pt x="1990725" y="219568"/>
                  <a:pt x="2328862" y="231474"/>
                </a:cubicBezTo>
                <a:cubicBezTo>
                  <a:pt x="2667000" y="243380"/>
                  <a:pt x="3426618" y="244571"/>
                  <a:pt x="4186237" y="2457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41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animBg="1"/>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Small Barrier Adjusts the Energies and </a:t>
            </a:r>
            <a:r>
              <a:rPr lang="en-US" dirty="0" err="1"/>
              <a:t>Wavefunctions</a:t>
            </a:r>
            <a:endParaRPr lang="en-US" dirty="0"/>
          </a:p>
        </p:txBody>
      </p:sp>
      <p:pic>
        <p:nvPicPr>
          <p:cNvPr id="4" name="Picture 3"/>
          <p:cNvPicPr>
            <a:picLocks noChangeAspect="1"/>
          </p:cNvPicPr>
          <p:nvPr/>
        </p:nvPicPr>
        <p:blipFill>
          <a:blip r:embed="rId2"/>
          <a:stretch>
            <a:fillRect/>
          </a:stretch>
        </p:blipFill>
        <p:spPr>
          <a:xfrm>
            <a:off x="3549799" y="1483696"/>
            <a:ext cx="5486697" cy="5401688"/>
          </a:xfrm>
          <a:prstGeom prst="rect">
            <a:avLst/>
          </a:prstGeom>
        </p:spPr>
      </p:pic>
      <p:pic>
        <p:nvPicPr>
          <p:cNvPr id="5" name="Picture 4"/>
          <p:cNvPicPr>
            <a:picLocks noChangeAspect="1"/>
          </p:cNvPicPr>
          <p:nvPr/>
        </p:nvPicPr>
        <p:blipFill>
          <a:blip r:embed="rId3"/>
          <a:stretch>
            <a:fillRect/>
          </a:stretch>
        </p:blipFill>
        <p:spPr>
          <a:xfrm>
            <a:off x="471601" y="2738463"/>
            <a:ext cx="3096344" cy="4285895"/>
          </a:xfrm>
          <a:prstGeom prst="rect">
            <a:avLst/>
          </a:prstGeom>
        </p:spPr>
      </p:pic>
      <p:sp>
        <p:nvSpPr>
          <p:cNvPr id="6" name="TextBox 5"/>
          <p:cNvSpPr txBox="1"/>
          <p:nvPr/>
        </p:nvSpPr>
        <p:spPr>
          <a:xfrm>
            <a:off x="664307" y="1549614"/>
            <a:ext cx="2386608" cy="830997"/>
          </a:xfrm>
          <a:prstGeom prst="rect">
            <a:avLst/>
          </a:prstGeom>
          <a:noFill/>
        </p:spPr>
        <p:txBody>
          <a:bodyPr wrap="square" rtlCol="0">
            <a:spAutoFit/>
          </a:bodyPr>
          <a:lstStyle/>
          <a:p>
            <a:pPr algn="ctr"/>
            <a:r>
              <a:rPr lang="en-US" sz="2400" dirty="0"/>
              <a:t>Non-ideal single well</a:t>
            </a:r>
          </a:p>
        </p:txBody>
      </p:sp>
      <p:sp>
        <p:nvSpPr>
          <p:cNvPr id="7" name="TextBox 6"/>
          <p:cNvSpPr txBox="1"/>
          <p:nvPr/>
        </p:nvSpPr>
        <p:spPr>
          <a:xfrm>
            <a:off x="5099843" y="1481452"/>
            <a:ext cx="2386608" cy="830997"/>
          </a:xfrm>
          <a:prstGeom prst="rect">
            <a:avLst/>
          </a:prstGeom>
          <a:noFill/>
        </p:spPr>
        <p:txBody>
          <a:bodyPr wrap="square" rtlCol="0">
            <a:spAutoFit/>
          </a:bodyPr>
          <a:lstStyle/>
          <a:p>
            <a:pPr algn="ctr"/>
            <a:r>
              <a:rPr lang="en-US" sz="2400" dirty="0"/>
              <a:t>Non-ideal double well</a:t>
            </a:r>
          </a:p>
        </p:txBody>
      </p:sp>
      <p:cxnSp>
        <p:nvCxnSpPr>
          <p:cNvPr id="8" name="Straight Arrow Connector 7"/>
          <p:cNvCxnSpPr/>
          <p:nvPr/>
        </p:nvCxnSpPr>
        <p:spPr>
          <a:xfrm flipV="1">
            <a:off x="3549799" y="6102289"/>
            <a:ext cx="406224" cy="2036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567945" y="5733256"/>
            <a:ext cx="355983" cy="1440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567945" y="5432884"/>
            <a:ext cx="35598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567945" y="4725145"/>
            <a:ext cx="355983" cy="22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49799" y="4018725"/>
            <a:ext cx="374129" cy="1658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596882" y="6277710"/>
            <a:ext cx="406224" cy="2036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8443082" y="5949280"/>
            <a:ext cx="593414" cy="5321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461228" y="5279233"/>
            <a:ext cx="593414" cy="5321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443082" y="4028629"/>
            <a:ext cx="593414" cy="846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461228" y="2584195"/>
            <a:ext cx="593414" cy="846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14350" y="6329301"/>
            <a:ext cx="2971800" cy="239660"/>
          </a:xfrm>
          <a:custGeom>
            <a:avLst/>
            <a:gdLst>
              <a:gd name="connsiteX0" fmla="*/ 0 w 2971800"/>
              <a:gd name="connsiteY0" fmla="*/ 228662 h 239660"/>
              <a:gd name="connsiteX1" fmla="*/ 614363 w 2971800"/>
              <a:gd name="connsiteY1" fmla="*/ 228662 h 239660"/>
              <a:gd name="connsiteX2" fmla="*/ 1028700 w 2971800"/>
              <a:gd name="connsiteY2" fmla="*/ 114362 h 239660"/>
              <a:gd name="connsiteX3" fmla="*/ 1500188 w 2971800"/>
              <a:gd name="connsiteY3" fmla="*/ 62 h 239660"/>
              <a:gd name="connsiteX4" fmla="*/ 2014538 w 2971800"/>
              <a:gd name="connsiteY4" fmla="*/ 100074 h 239660"/>
              <a:gd name="connsiteX5" fmla="*/ 2371725 w 2971800"/>
              <a:gd name="connsiteY5" fmla="*/ 214374 h 239660"/>
              <a:gd name="connsiteX6" fmla="*/ 2971800 w 2971800"/>
              <a:gd name="connsiteY6" fmla="*/ 200087 h 23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1800" h="239660">
                <a:moveTo>
                  <a:pt x="0" y="228662"/>
                </a:moveTo>
                <a:cubicBezTo>
                  <a:pt x="221456" y="238187"/>
                  <a:pt x="442913" y="247712"/>
                  <a:pt x="614363" y="228662"/>
                </a:cubicBezTo>
                <a:cubicBezTo>
                  <a:pt x="785813" y="209612"/>
                  <a:pt x="881063" y="152462"/>
                  <a:pt x="1028700" y="114362"/>
                </a:cubicBezTo>
                <a:cubicBezTo>
                  <a:pt x="1176338" y="76262"/>
                  <a:pt x="1335882" y="2443"/>
                  <a:pt x="1500188" y="62"/>
                </a:cubicBezTo>
                <a:cubicBezTo>
                  <a:pt x="1664494" y="-2319"/>
                  <a:pt x="1869282" y="64355"/>
                  <a:pt x="2014538" y="100074"/>
                </a:cubicBezTo>
                <a:cubicBezTo>
                  <a:pt x="2159794" y="135793"/>
                  <a:pt x="2212181" y="197705"/>
                  <a:pt x="2371725" y="214374"/>
                </a:cubicBezTo>
                <a:cubicBezTo>
                  <a:pt x="2531269" y="231043"/>
                  <a:pt x="2751534" y="215565"/>
                  <a:pt x="2971800" y="2000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3957638" y="5997876"/>
            <a:ext cx="4186237" cy="245762"/>
          </a:xfrm>
          <a:custGeom>
            <a:avLst/>
            <a:gdLst>
              <a:gd name="connsiteX0" fmla="*/ 0 w 4186237"/>
              <a:gd name="connsiteY0" fmla="*/ 202899 h 245762"/>
              <a:gd name="connsiteX1" fmla="*/ 442912 w 4186237"/>
              <a:gd name="connsiteY1" fmla="*/ 217187 h 245762"/>
              <a:gd name="connsiteX2" fmla="*/ 657225 w 4186237"/>
              <a:gd name="connsiteY2" fmla="*/ 145749 h 245762"/>
              <a:gd name="connsiteX3" fmla="*/ 985837 w 4186237"/>
              <a:gd name="connsiteY3" fmla="*/ 17162 h 245762"/>
              <a:gd name="connsiteX4" fmla="*/ 1100137 w 4186237"/>
              <a:gd name="connsiteY4" fmla="*/ 2874 h 245762"/>
              <a:gd name="connsiteX5" fmla="*/ 1243012 w 4186237"/>
              <a:gd name="connsiteY5" fmla="*/ 31449 h 245762"/>
              <a:gd name="connsiteX6" fmla="*/ 1400175 w 4186237"/>
              <a:gd name="connsiteY6" fmla="*/ 88599 h 245762"/>
              <a:gd name="connsiteX7" fmla="*/ 1557337 w 4186237"/>
              <a:gd name="connsiteY7" fmla="*/ 31449 h 245762"/>
              <a:gd name="connsiteX8" fmla="*/ 1714500 w 4186237"/>
              <a:gd name="connsiteY8" fmla="*/ 2874 h 245762"/>
              <a:gd name="connsiteX9" fmla="*/ 1957387 w 4186237"/>
              <a:gd name="connsiteY9" fmla="*/ 88599 h 245762"/>
              <a:gd name="connsiteX10" fmla="*/ 2157412 w 4186237"/>
              <a:gd name="connsiteY10" fmla="*/ 174324 h 245762"/>
              <a:gd name="connsiteX11" fmla="*/ 2328862 w 4186237"/>
              <a:gd name="connsiteY11" fmla="*/ 231474 h 245762"/>
              <a:gd name="connsiteX12" fmla="*/ 4186237 w 4186237"/>
              <a:gd name="connsiteY12" fmla="*/ 245762 h 24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86237" h="245762">
                <a:moveTo>
                  <a:pt x="0" y="202899"/>
                </a:moveTo>
                <a:cubicBezTo>
                  <a:pt x="166687" y="214805"/>
                  <a:pt x="333375" y="226712"/>
                  <a:pt x="442912" y="217187"/>
                </a:cubicBezTo>
                <a:cubicBezTo>
                  <a:pt x="552449" y="207662"/>
                  <a:pt x="566737" y="179087"/>
                  <a:pt x="657225" y="145749"/>
                </a:cubicBezTo>
                <a:cubicBezTo>
                  <a:pt x="747713" y="112411"/>
                  <a:pt x="912018" y="40974"/>
                  <a:pt x="985837" y="17162"/>
                </a:cubicBezTo>
                <a:cubicBezTo>
                  <a:pt x="1059656" y="-6651"/>
                  <a:pt x="1057275" y="493"/>
                  <a:pt x="1100137" y="2874"/>
                </a:cubicBezTo>
                <a:cubicBezTo>
                  <a:pt x="1143000" y="5255"/>
                  <a:pt x="1193006" y="17161"/>
                  <a:pt x="1243012" y="31449"/>
                </a:cubicBezTo>
                <a:cubicBezTo>
                  <a:pt x="1293018" y="45736"/>
                  <a:pt x="1347788" y="88599"/>
                  <a:pt x="1400175" y="88599"/>
                </a:cubicBezTo>
                <a:cubicBezTo>
                  <a:pt x="1452562" y="88599"/>
                  <a:pt x="1504950" y="45736"/>
                  <a:pt x="1557337" y="31449"/>
                </a:cubicBezTo>
                <a:cubicBezTo>
                  <a:pt x="1609724" y="17162"/>
                  <a:pt x="1647825" y="-6651"/>
                  <a:pt x="1714500" y="2874"/>
                </a:cubicBezTo>
                <a:cubicBezTo>
                  <a:pt x="1781175" y="12399"/>
                  <a:pt x="1883568" y="60024"/>
                  <a:pt x="1957387" y="88599"/>
                </a:cubicBezTo>
                <a:cubicBezTo>
                  <a:pt x="2031206" y="117174"/>
                  <a:pt x="2095500" y="150512"/>
                  <a:pt x="2157412" y="174324"/>
                </a:cubicBezTo>
                <a:cubicBezTo>
                  <a:pt x="2219324" y="198136"/>
                  <a:pt x="1990725" y="219568"/>
                  <a:pt x="2328862" y="231474"/>
                </a:cubicBezTo>
                <a:cubicBezTo>
                  <a:pt x="2667000" y="243380"/>
                  <a:pt x="3426618" y="244571"/>
                  <a:pt x="4186237" y="2457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6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21" grpId="0" animBg="1"/>
      <p:bldP spid="22" grpId="0" animBg="1"/>
      <p:bldP spid="23" grpId="0" animBg="1"/>
      <p:bldP spid="28" grpId="0" animBg="1"/>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96" y="277813"/>
            <a:ext cx="8686800" cy="1139825"/>
          </a:xfrm>
        </p:spPr>
        <p:txBody>
          <a:bodyPr/>
          <a:lstStyle/>
          <a:p>
            <a:pPr algn="ctr"/>
            <a:r>
              <a:rPr lang="en-US" dirty="0"/>
              <a:t>Increasing the Barrier Moves the Symmetric and </a:t>
            </a:r>
            <a:r>
              <a:rPr lang="en-US" dirty="0" err="1"/>
              <a:t>Antisymmetric</a:t>
            </a:r>
            <a:r>
              <a:rPr lang="en-US" dirty="0"/>
              <a:t> Closer</a:t>
            </a:r>
          </a:p>
        </p:txBody>
      </p:sp>
      <p:pic>
        <p:nvPicPr>
          <p:cNvPr id="4" name="Picture 3"/>
          <p:cNvPicPr>
            <a:picLocks noChangeAspect="1"/>
          </p:cNvPicPr>
          <p:nvPr/>
        </p:nvPicPr>
        <p:blipFill>
          <a:blip r:embed="rId3"/>
          <a:stretch>
            <a:fillRect/>
          </a:stretch>
        </p:blipFill>
        <p:spPr>
          <a:xfrm>
            <a:off x="4716016" y="1483696"/>
            <a:ext cx="4464496" cy="5401688"/>
          </a:xfrm>
          <a:prstGeom prst="rect">
            <a:avLst/>
          </a:prstGeom>
        </p:spPr>
      </p:pic>
      <p:pic>
        <p:nvPicPr>
          <p:cNvPr id="3" name="Picture 2"/>
          <p:cNvPicPr>
            <a:picLocks noChangeAspect="1"/>
          </p:cNvPicPr>
          <p:nvPr/>
        </p:nvPicPr>
        <p:blipFill>
          <a:blip r:embed="rId4"/>
          <a:stretch>
            <a:fillRect/>
          </a:stretch>
        </p:blipFill>
        <p:spPr>
          <a:xfrm>
            <a:off x="179512" y="1472438"/>
            <a:ext cx="4536504" cy="5328938"/>
          </a:xfrm>
          <a:prstGeom prst="rect">
            <a:avLst/>
          </a:prstGeom>
        </p:spPr>
      </p:pic>
      <p:sp>
        <p:nvSpPr>
          <p:cNvPr id="6" name="Rectangle 5"/>
          <p:cNvSpPr/>
          <p:nvPr/>
        </p:nvSpPr>
        <p:spPr>
          <a:xfrm>
            <a:off x="5796136" y="1628800"/>
            <a:ext cx="1927131" cy="369332"/>
          </a:xfrm>
          <a:prstGeom prst="rect">
            <a:avLst/>
          </a:prstGeom>
        </p:spPr>
        <p:txBody>
          <a:bodyPr wrap="none">
            <a:spAutoFit/>
          </a:bodyPr>
          <a:lstStyle/>
          <a:p>
            <a:r>
              <a:rPr lang="en-US" dirty="0"/>
              <a:t>Smaller barrier</a:t>
            </a:r>
          </a:p>
        </p:txBody>
      </p:sp>
      <p:sp>
        <p:nvSpPr>
          <p:cNvPr id="7" name="Rectangle 6"/>
          <p:cNvSpPr/>
          <p:nvPr/>
        </p:nvSpPr>
        <p:spPr>
          <a:xfrm>
            <a:off x="1246113" y="1628800"/>
            <a:ext cx="1787669" cy="369332"/>
          </a:xfrm>
          <a:prstGeom prst="rect">
            <a:avLst/>
          </a:prstGeom>
        </p:spPr>
        <p:txBody>
          <a:bodyPr wrap="none">
            <a:spAutoFit/>
          </a:bodyPr>
          <a:lstStyle/>
          <a:p>
            <a:r>
              <a:rPr lang="en-US" dirty="0"/>
              <a:t>Larger barrier</a:t>
            </a:r>
          </a:p>
        </p:txBody>
      </p:sp>
      <p:sp>
        <p:nvSpPr>
          <p:cNvPr id="11" name="Freeform 10"/>
          <p:cNvSpPr/>
          <p:nvPr/>
        </p:nvSpPr>
        <p:spPr>
          <a:xfrm>
            <a:off x="5045611" y="6021288"/>
            <a:ext cx="3414821" cy="193486"/>
          </a:xfrm>
          <a:custGeom>
            <a:avLst/>
            <a:gdLst>
              <a:gd name="connsiteX0" fmla="*/ 0 w 4186237"/>
              <a:gd name="connsiteY0" fmla="*/ 202899 h 245762"/>
              <a:gd name="connsiteX1" fmla="*/ 442912 w 4186237"/>
              <a:gd name="connsiteY1" fmla="*/ 217187 h 245762"/>
              <a:gd name="connsiteX2" fmla="*/ 657225 w 4186237"/>
              <a:gd name="connsiteY2" fmla="*/ 145749 h 245762"/>
              <a:gd name="connsiteX3" fmla="*/ 985837 w 4186237"/>
              <a:gd name="connsiteY3" fmla="*/ 17162 h 245762"/>
              <a:gd name="connsiteX4" fmla="*/ 1100137 w 4186237"/>
              <a:gd name="connsiteY4" fmla="*/ 2874 h 245762"/>
              <a:gd name="connsiteX5" fmla="*/ 1243012 w 4186237"/>
              <a:gd name="connsiteY5" fmla="*/ 31449 h 245762"/>
              <a:gd name="connsiteX6" fmla="*/ 1400175 w 4186237"/>
              <a:gd name="connsiteY6" fmla="*/ 88599 h 245762"/>
              <a:gd name="connsiteX7" fmla="*/ 1557337 w 4186237"/>
              <a:gd name="connsiteY7" fmla="*/ 31449 h 245762"/>
              <a:gd name="connsiteX8" fmla="*/ 1714500 w 4186237"/>
              <a:gd name="connsiteY8" fmla="*/ 2874 h 245762"/>
              <a:gd name="connsiteX9" fmla="*/ 1957387 w 4186237"/>
              <a:gd name="connsiteY9" fmla="*/ 88599 h 245762"/>
              <a:gd name="connsiteX10" fmla="*/ 2157412 w 4186237"/>
              <a:gd name="connsiteY10" fmla="*/ 174324 h 245762"/>
              <a:gd name="connsiteX11" fmla="*/ 2328862 w 4186237"/>
              <a:gd name="connsiteY11" fmla="*/ 231474 h 245762"/>
              <a:gd name="connsiteX12" fmla="*/ 4186237 w 4186237"/>
              <a:gd name="connsiteY12" fmla="*/ 245762 h 24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86237" h="245762">
                <a:moveTo>
                  <a:pt x="0" y="202899"/>
                </a:moveTo>
                <a:cubicBezTo>
                  <a:pt x="166687" y="214805"/>
                  <a:pt x="333375" y="226712"/>
                  <a:pt x="442912" y="217187"/>
                </a:cubicBezTo>
                <a:cubicBezTo>
                  <a:pt x="552449" y="207662"/>
                  <a:pt x="566737" y="179087"/>
                  <a:pt x="657225" y="145749"/>
                </a:cubicBezTo>
                <a:cubicBezTo>
                  <a:pt x="747713" y="112411"/>
                  <a:pt x="912018" y="40974"/>
                  <a:pt x="985837" y="17162"/>
                </a:cubicBezTo>
                <a:cubicBezTo>
                  <a:pt x="1059656" y="-6651"/>
                  <a:pt x="1057275" y="493"/>
                  <a:pt x="1100137" y="2874"/>
                </a:cubicBezTo>
                <a:cubicBezTo>
                  <a:pt x="1143000" y="5255"/>
                  <a:pt x="1193006" y="17161"/>
                  <a:pt x="1243012" y="31449"/>
                </a:cubicBezTo>
                <a:cubicBezTo>
                  <a:pt x="1293018" y="45736"/>
                  <a:pt x="1347788" y="88599"/>
                  <a:pt x="1400175" y="88599"/>
                </a:cubicBezTo>
                <a:cubicBezTo>
                  <a:pt x="1452562" y="88599"/>
                  <a:pt x="1504950" y="45736"/>
                  <a:pt x="1557337" y="31449"/>
                </a:cubicBezTo>
                <a:cubicBezTo>
                  <a:pt x="1609724" y="17162"/>
                  <a:pt x="1647825" y="-6651"/>
                  <a:pt x="1714500" y="2874"/>
                </a:cubicBezTo>
                <a:cubicBezTo>
                  <a:pt x="1781175" y="12399"/>
                  <a:pt x="1883568" y="60024"/>
                  <a:pt x="1957387" y="88599"/>
                </a:cubicBezTo>
                <a:cubicBezTo>
                  <a:pt x="2031206" y="117174"/>
                  <a:pt x="2095500" y="150512"/>
                  <a:pt x="2157412" y="174324"/>
                </a:cubicBezTo>
                <a:cubicBezTo>
                  <a:pt x="2219324" y="198136"/>
                  <a:pt x="1990725" y="219568"/>
                  <a:pt x="2328862" y="231474"/>
                </a:cubicBezTo>
                <a:cubicBezTo>
                  <a:pt x="2667000" y="243380"/>
                  <a:pt x="3426618" y="244571"/>
                  <a:pt x="4186237" y="2457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40960" y="5949280"/>
            <a:ext cx="593414" cy="5321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659106" y="5279233"/>
            <a:ext cx="593414" cy="5321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640960" y="4028629"/>
            <a:ext cx="593414" cy="846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659106" y="2584195"/>
            <a:ext cx="593414" cy="846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60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96" y="277813"/>
            <a:ext cx="8686800" cy="1139825"/>
          </a:xfrm>
        </p:spPr>
        <p:txBody>
          <a:bodyPr/>
          <a:lstStyle/>
          <a:p>
            <a:pPr algn="ctr"/>
            <a:r>
              <a:rPr lang="en-US" dirty="0"/>
              <a:t>Increasing the Barrier Moves the Symmetric and </a:t>
            </a:r>
            <a:r>
              <a:rPr lang="en-US" dirty="0" err="1"/>
              <a:t>Antisymmetric</a:t>
            </a:r>
            <a:r>
              <a:rPr lang="en-US" dirty="0"/>
              <a:t> Closer</a:t>
            </a:r>
          </a:p>
        </p:txBody>
      </p:sp>
      <p:pic>
        <p:nvPicPr>
          <p:cNvPr id="4" name="Picture 3"/>
          <p:cNvPicPr>
            <a:picLocks noChangeAspect="1"/>
          </p:cNvPicPr>
          <p:nvPr/>
        </p:nvPicPr>
        <p:blipFill>
          <a:blip r:embed="rId3"/>
          <a:stretch>
            <a:fillRect/>
          </a:stretch>
        </p:blipFill>
        <p:spPr>
          <a:xfrm>
            <a:off x="4716016" y="1483696"/>
            <a:ext cx="4464496" cy="5401688"/>
          </a:xfrm>
          <a:prstGeom prst="rect">
            <a:avLst/>
          </a:prstGeom>
        </p:spPr>
      </p:pic>
      <p:pic>
        <p:nvPicPr>
          <p:cNvPr id="3" name="Picture 2"/>
          <p:cNvPicPr>
            <a:picLocks noChangeAspect="1"/>
          </p:cNvPicPr>
          <p:nvPr/>
        </p:nvPicPr>
        <p:blipFill>
          <a:blip r:embed="rId4"/>
          <a:stretch>
            <a:fillRect/>
          </a:stretch>
        </p:blipFill>
        <p:spPr>
          <a:xfrm>
            <a:off x="179512" y="1472438"/>
            <a:ext cx="4536504" cy="5328938"/>
          </a:xfrm>
          <a:prstGeom prst="rect">
            <a:avLst/>
          </a:prstGeom>
        </p:spPr>
      </p:pic>
      <p:sp>
        <p:nvSpPr>
          <p:cNvPr id="6" name="Rectangle 5"/>
          <p:cNvSpPr/>
          <p:nvPr/>
        </p:nvSpPr>
        <p:spPr>
          <a:xfrm>
            <a:off x="5796136" y="1628800"/>
            <a:ext cx="1927131" cy="369332"/>
          </a:xfrm>
          <a:prstGeom prst="rect">
            <a:avLst/>
          </a:prstGeom>
        </p:spPr>
        <p:txBody>
          <a:bodyPr wrap="none">
            <a:spAutoFit/>
          </a:bodyPr>
          <a:lstStyle/>
          <a:p>
            <a:r>
              <a:rPr lang="en-US" dirty="0"/>
              <a:t>Smaller barrier</a:t>
            </a:r>
          </a:p>
        </p:txBody>
      </p:sp>
      <p:sp>
        <p:nvSpPr>
          <p:cNvPr id="7" name="Rectangle 6"/>
          <p:cNvSpPr/>
          <p:nvPr/>
        </p:nvSpPr>
        <p:spPr>
          <a:xfrm>
            <a:off x="1246113" y="1628800"/>
            <a:ext cx="1787669" cy="369332"/>
          </a:xfrm>
          <a:prstGeom prst="rect">
            <a:avLst/>
          </a:prstGeom>
        </p:spPr>
        <p:txBody>
          <a:bodyPr wrap="none">
            <a:spAutoFit/>
          </a:bodyPr>
          <a:lstStyle/>
          <a:p>
            <a:r>
              <a:rPr lang="en-US" dirty="0"/>
              <a:t>Larger barrier</a:t>
            </a:r>
          </a:p>
        </p:txBody>
      </p:sp>
      <p:pic>
        <p:nvPicPr>
          <p:cNvPr id="8" name="Picture 2" descr="http://www.nextnano.de/nextnano3/images/tutorial/1DDoubleQuantumWell/1DDoubleQuantumWell_6_x_6n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3302" y="1484507"/>
            <a:ext cx="4629810" cy="37058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2293302" y="3550020"/>
            <a:ext cx="52563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sz="3200" b="1" dirty="0">
                <a:solidFill>
                  <a:srgbClr val="0070C0"/>
                </a:solidFill>
              </a:rPr>
              <a:t>What happens as make b go to 0?</a:t>
            </a:r>
            <a:endParaRPr lang="en-US" sz="3200" dirty="0">
              <a:solidFill>
                <a:srgbClr val="0070C0"/>
              </a:solidFill>
            </a:endParaRPr>
          </a:p>
        </p:txBody>
      </p:sp>
      <p:sp>
        <p:nvSpPr>
          <p:cNvPr id="11" name="Freeform 10"/>
          <p:cNvSpPr/>
          <p:nvPr/>
        </p:nvSpPr>
        <p:spPr>
          <a:xfrm>
            <a:off x="5045611" y="6021288"/>
            <a:ext cx="3414821" cy="193486"/>
          </a:xfrm>
          <a:custGeom>
            <a:avLst/>
            <a:gdLst>
              <a:gd name="connsiteX0" fmla="*/ 0 w 4186237"/>
              <a:gd name="connsiteY0" fmla="*/ 202899 h 245762"/>
              <a:gd name="connsiteX1" fmla="*/ 442912 w 4186237"/>
              <a:gd name="connsiteY1" fmla="*/ 217187 h 245762"/>
              <a:gd name="connsiteX2" fmla="*/ 657225 w 4186237"/>
              <a:gd name="connsiteY2" fmla="*/ 145749 h 245762"/>
              <a:gd name="connsiteX3" fmla="*/ 985837 w 4186237"/>
              <a:gd name="connsiteY3" fmla="*/ 17162 h 245762"/>
              <a:gd name="connsiteX4" fmla="*/ 1100137 w 4186237"/>
              <a:gd name="connsiteY4" fmla="*/ 2874 h 245762"/>
              <a:gd name="connsiteX5" fmla="*/ 1243012 w 4186237"/>
              <a:gd name="connsiteY5" fmla="*/ 31449 h 245762"/>
              <a:gd name="connsiteX6" fmla="*/ 1400175 w 4186237"/>
              <a:gd name="connsiteY6" fmla="*/ 88599 h 245762"/>
              <a:gd name="connsiteX7" fmla="*/ 1557337 w 4186237"/>
              <a:gd name="connsiteY7" fmla="*/ 31449 h 245762"/>
              <a:gd name="connsiteX8" fmla="*/ 1714500 w 4186237"/>
              <a:gd name="connsiteY8" fmla="*/ 2874 h 245762"/>
              <a:gd name="connsiteX9" fmla="*/ 1957387 w 4186237"/>
              <a:gd name="connsiteY9" fmla="*/ 88599 h 245762"/>
              <a:gd name="connsiteX10" fmla="*/ 2157412 w 4186237"/>
              <a:gd name="connsiteY10" fmla="*/ 174324 h 245762"/>
              <a:gd name="connsiteX11" fmla="*/ 2328862 w 4186237"/>
              <a:gd name="connsiteY11" fmla="*/ 231474 h 245762"/>
              <a:gd name="connsiteX12" fmla="*/ 4186237 w 4186237"/>
              <a:gd name="connsiteY12" fmla="*/ 245762 h 24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86237" h="245762">
                <a:moveTo>
                  <a:pt x="0" y="202899"/>
                </a:moveTo>
                <a:cubicBezTo>
                  <a:pt x="166687" y="214805"/>
                  <a:pt x="333375" y="226712"/>
                  <a:pt x="442912" y="217187"/>
                </a:cubicBezTo>
                <a:cubicBezTo>
                  <a:pt x="552449" y="207662"/>
                  <a:pt x="566737" y="179087"/>
                  <a:pt x="657225" y="145749"/>
                </a:cubicBezTo>
                <a:cubicBezTo>
                  <a:pt x="747713" y="112411"/>
                  <a:pt x="912018" y="40974"/>
                  <a:pt x="985837" y="17162"/>
                </a:cubicBezTo>
                <a:cubicBezTo>
                  <a:pt x="1059656" y="-6651"/>
                  <a:pt x="1057275" y="493"/>
                  <a:pt x="1100137" y="2874"/>
                </a:cubicBezTo>
                <a:cubicBezTo>
                  <a:pt x="1143000" y="5255"/>
                  <a:pt x="1193006" y="17161"/>
                  <a:pt x="1243012" y="31449"/>
                </a:cubicBezTo>
                <a:cubicBezTo>
                  <a:pt x="1293018" y="45736"/>
                  <a:pt x="1347788" y="88599"/>
                  <a:pt x="1400175" y="88599"/>
                </a:cubicBezTo>
                <a:cubicBezTo>
                  <a:pt x="1452562" y="88599"/>
                  <a:pt x="1504950" y="45736"/>
                  <a:pt x="1557337" y="31449"/>
                </a:cubicBezTo>
                <a:cubicBezTo>
                  <a:pt x="1609724" y="17162"/>
                  <a:pt x="1647825" y="-6651"/>
                  <a:pt x="1714500" y="2874"/>
                </a:cubicBezTo>
                <a:cubicBezTo>
                  <a:pt x="1781175" y="12399"/>
                  <a:pt x="1883568" y="60024"/>
                  <a:pt x="1957387" y="88599"/>
                </a:cubicBezTo>
                <a:cubicBezTo>
                  <a:pt x="2031206" y="117174"/>
                  <a:pt x="2095500" y="150512"/>
                  <a:pt x="2157412" y="174324"/>
                </a:cubicBezTo>
                <a:cubicBezTo>
                  <a:pt x="2219324" y="198136"/>
                  <a:pt x="1990725" y="219568"/>
                  <a:pt x="2328862" y="231474"/>
                </a:cubicBezTo>
                <a:cubicBezTo>
                  <a:pt x="2667000" y="243380"/>
                  <a:pt x="3426618" y="244571"/>
                  <a:pt x="4186237" y="2457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40960" y="5949280"/>
            <a:ext cx="593414" cy="5321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659106" y="5279233"/>
            <a:ext cx="593414" cy="5321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640960" y="4028629"/>
            <a:ext cx="593414" cy="846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659106" y="2584195"/>
            <a:ext cx="593414" cy="846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2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696BD6FE-5A23-E21F-0A87-4AFDB81D6B87}"/>
              </a:ext>
            </a:extLst>
          </p:cNvPr>
          <p:cNvSpPr>
            <a:spLocks noGrp="1" noChangeArrowheads="1"/>
          </p:cNvSpPr>
          <p:nvPr>
            <p:ph type="title"/>
          </p:nvPr>
        </p:nvSpPr>
        <p:spPr>
          <a:xfrm>
            <a:off x="457200" y="-387350"/>
            <a:ext cx="8229600" cy="1139825"/>
          </a:xfrm>
        </p:spPr>
        <p:txBody>
          <a:bodyPr/>
          <a:lstStyle/>
          <a:p>
            <a:pPr algn="ctr"/>
            <a:r>
              <a:rPr lang="en-US" altLang="zh-CN" dirty="0">
                <a:ea typeface="SimSun" panose="02010600030101010101" pitchFamily="2" charset="-122"/>
              </a:rPr>
              <a:t>Free Electrons (means U=0) in 1D</a:t>
            </a:r>
          </a:p>
        </p:txBody>
      </p:sp>
      <p:sp>
        <p:nvSpPr>
          <p:cNvPr id="52227" name="Rectangle 3">
            <a:extLst>
              <a:ext uri="{FF2B5EF4-FFF2-40B4-BE49-F238E27FC236}">
                <a16:creationId xmlns:a16="http://schemas.microsoft.com/office/drawing/2014/main" id="{42C623A9-841F-7169-64D1-29989FB9973B}"/>
              </a:ext>
            </a:extLst>
          </p:cNvPr>
          <p:cNvSpPr>
            <a:spLocks noGrp="1" noChangeArrowheads="1"/>
          </p:cNvSpPr>
          <p:nvPr>
            <p:ph type="body" sz="half" idx="1"/>
          </p:nvPr>
        </p:nvSpPr>
        <p:spPr>
          <a:xfrm>
            <a:off x="434975" y="1017588"/>
            <a:ext cx="4038600" cy="4530725"/>
          </a:xfrm>
        </p:spPr>
        <p:txBody>
          <a:bodyPr/>
          <a:lstStyle/>
          <a:p>
            <a:pPr>
              <a:buFontTx/>
              <a:buNone/>
            </a:pPr>
            <a:r>
              <a:rPr lang="en-US" altLang="zh-CN" sz="2400" b="1" dirty="0">
                <a:solidFill>
                  <a:srgbClr val="FF0000"/>
                </a:solidFill>
                <a:ea typeface="SimSun" panose="02010600030101010101" pitchFamily="2" charset="-122"/>
              </a:rPr>
              <a:t>U </a:t>
            </a:r>
            <a:r>
              <a:rPr lang="en-US" altLang="zh-CN" sz="2400" b="1" dirty="0">
                <a:solidFill>
                  <a:srgbClr val="FF0000"/>
                </a:solidFill>
                <a:ea typeface="SimSun" panose="02010600030101010101" pitchFamily="2" charset="-122"/>
                <a:sym typeface="Wingdings" panose="05000000000000000000" pitchFamily="2" charset="2"/>
              </a:rPr>
              <a:t> 0: </a:t>
            </a:r>
            <a:endParaRPr lang="en-US" altLang="zh-CN" sz="2400" b="1" dirty="0">
              <a:solidFill>
                <a:srgbClr val="FF0000"/>
              </a:solidFill>
              <a:ea typeface="SimSun" panose="02010600030101010101" pitchFamily="2" charset="-122"/>
            </a:endParaRPr>
          </a:p>
        </p:txBody>
      </p:sp>
      <p:graphicFrame>
        <p:nvGraphicFramePr>
          <p:cNvPr id="98308" name="Object 4">
            <a:extLst>
              <a:ext uri="{FF2B5EF4-FFF2-40B4-BE49-F238E27FC236}">
                <a16:creationId xmlns:a16="http://schemas.microsoft.com/office/drawing/2014/main" id="{4BDF6DA7-455A-91FC-EFE2-8F1CFE7E26A0}"/>
              </a:ext>
            </a:extLst>
          </p:cNvPr>
          <p:cNvGraphicFramePr>
            <a:graphicFrameLocks noGrp="1" noChangeAspect="1"/>
          </p:cNvGraphicFramePr>
          <p:nvPr>
            <p:ph sz="half" idx="2"/>
          </p:nvPr>
        </p:nvGraphicFramePr>
        <p:xfrm>
          <a:off x="3344863" y="585788"/>
          <a:ext cx="4894262" cy="863600"/>
        </p:xfrm>
        <a:graphic>
          <a:graphicData uri="http://schemas.openxmlformats.org/presentationml/2006/ole">
            <mc:AlternateContent xmlns:mc="http://schemas.openxmlformats.org/markup-compatibility/2006">
              <mc:Choice xmlns:v="urn:schemas-microsoft-com:vml" Requires="v">
                <p:oleObj name="Equation" r:id="rId3" imgW="2590800" imgH="457200" progId="Equation.DSMT4">
                  <p:embed/>
                </p:oleObj>
              </mc:Choice>
              <mc:Fallback>
                <p:oleObj name="Equation" r:id="rId3" imgW="2590800" imgH="457200" progId="Equation.DSMT4">
                  <p:embed/>
                  <p:pic>
                    <p:nvPicPr>
                      <p:cNvPr id="98308" name="Object 4">
                        <a:extLst>
                          <a:ext uri="{FF2B5EF4-FFF2-40B4-BE49-F238E27FC236}">
                            <a16:creationId xmlns:a16="http://schemas.microsoft.com/office/drawing/2014/main" id="{4BDF6DA7-455A-91FC-EFE2-8F1CFE7E26A0}"/>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863" y="585788"/>
                        <a:ext cx="48942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8309" name="Picture 6">
            <a:extLst>
              <a:ext uri="{FF2B5EF4-FFF2-40B4-BE49-F238E27FC236}">
                <a16:creationId xmlns:a16="http://schemas.microsoft.com/office/drawing/2014/main" id="{E666C42F-C4C9-3E86-EF67-40ECEFC8FF00}"/>
              </a:ext>
            </a:extLst>
          </p:cNvPr>
          <p:cNvPicPr>
            <a:picLocks noChangeAspect="1" noChangeArrowheads="1"/>
          </p:cNvPicPr>
          <p:nvPr/>
        </p:nvPicPr>
        <p:blipFill>
          <a:blip r:embed="rId5">
            <a:clrChange>
              <a:clrFrom>
                <a:srgbClr val="FEFFFC"/>
              </a:clrFrom>
              <a:clrTo>
                <a:srgbClr val="FEFFFC">
                  <a:alpha val="0"/>
                </a:srgbClr>
              </a:clrTo>
            </a:clrChange>
            <a:lum bright="-24000" contrast="48000"/>
            <a:extLst>
              <a:ext uri="{28A0092B-C50C-407E-A947-70E740481C1C}">
                <a14:useLocalDpi xmlns:a14="http://schemas.microsoft.com/office/drawing/2010/main" val="0"/>
              </a:ext>
            </a:extLst>
          </a:blip>
          <a:srcRect/>
          <a:stretch>
            <a:fillRect/>
          </a:stretch>
        </p:blipFill>
        <p:spPr bwMode="auto">
          <a:xfrm>
            <a:off x="1133475" y="1733550"/>
            <a:ext cx="7991475" cy="377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9933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2227">
                                            <p:txEl>
                                              <p:pRg st="0" end="0"/>
                                            </p:txEl>
                                          </p:spTgt>
                                        </p:tgtEl>
                                      </p:cBhvr>
                                    </p:animEffect>
                                    <p:animScale>
                                      <p:cBhvr>
                                        <p:cTn id="7" dur="250" autoRev="1" fill="hold"/>
                                        <p:tgtEl>
                                          <p:spTgt spid="5222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96" y="277813"/>
            <a:ext cx="8686800" cy="1139825"/>
          </a:xfrm>
        </p:spPr>
        <p:txBody>
          <a:bodyPr/>
          <a:lstStyle/>
          <a:p>
            <a:pPr algn="ctr"/>
            <a:r>
              <a:rPr lang="en-US" dirty="0"/>
              <a:t>Increasing the Barrier Moves the Symmetric and </a:t>
            </a:r>
            <a:r>
              <a:rPr lang="en-US" dirty="0" err="1"/>
              <a:t>Antisymmetric</a:t>
            </a:r>
            <a:r>
              <a:rPr lang="en-US" dirty="0"/>
              <a:t> Closer</a:t>
            </a:r>
          </a:p>
        </p:txBody>
      </p:sp>
      <p:pic>
        <p:nvPicPr>
          <p:cNvPr id="4" name="Picture 3"/>
          <p:cNvPicPr>
            <a:picLocks noChangeAspect="1"/>
          </p:cNvPicPr>
          <p:nvPr/>
        </p:nvPicPr>
        <p:blipFill>
          <a:blip r:embed="rId3"/>
          <a:stretch>
            <a:fillRect/>
          </a:stretch>
        </p:blipFill>
        <p:spPr>
          <a:xfrm>
            <a:off x="4716016" y="1483696"/>
            <a:ext cx="4464496" cy="5401688"/>
          </a:xfrm>
          <a:prstGeom prst="rect">
            <a:avLst/>
          </a:prstGeom>
        </p:spPr>
      </p:pic>
      <p:pic>
        <p:nvPicPr>
          <p:cNvPr id="3" name="Picture 2"/>
          <p:cNvPicPr>
            <a:picLocks noChangeAspect="1"/>
          </p:cNvPicPr>
          <p:nvPr/>
        </p:nvPicPr>
        <p:blipFill>
          <a:blip r:embed="rId4"/>
          <a:stretch>
            <a:fillRect/>
          </a:stretch>
        </p:blipFill>
        <p:spPr>
          <a:xfrm>
            <a:off x="179512" y="1472438"/>
            <a:ext cx="4536504" cy="5328938"/>
          </a:xfrm>
          <a:prstGeom prst="rect">
            <a:avLst/>
          </a:prstGeom>
        </p:spPr>
      </p:pic>
      <p:sp>
        <p:nvSpPr>
          <p:cNvPr id="6" name="Rectangle 5"/>
          <p:cNvSpPr/>
          <p:nvPr/>
        </p:nvSpPr>
        <p:spPr>
          <a:xfrm>
            <a:off x="5796136" y="1628800"/>
            <a:ext cx="1927131" cy="369332"/>
          </a:xfrm>
          <a:prstGeom prst="rect">
            <a:avLst/>
          </a:prstGeom>
        </p:spPr>
        <p:txBody>
          <a:bodyPr wrap="none">
            <a:spAutoFit/>
          </a:bodyPr>
          <a:lstStyle/>
          <a:p>
            <a:r>
              <a:rPr lang="en-US" dirty="0"/>
              <a:t>Smaller barrier</a:t>
            </a:r>
          </a:p>
        </p:txBody>
      </p:sp>
      <p:sp>
        <p:nvSpPr>
          <p:cNvPr id="7" name="Rectangle 6"/>
          <p:cNvSpPr/>
          <p:nvPr/>
        </p:nvSpPr>
        <p:spPr>
          <a:xfrm>
            <a:off x="1246113" y="1628800"/>
            <a:ext cx="1787669" cy="369332"/>
          </a:xfrm>
          <a:prstGeom prst="rect">
            <a:avLst/>
          </a:prstGeom>
        </p:spPr>
        <p:txBody>
          <a:bodyPr wrap="none">
            <a:spAutoFit/>
          </a:bodyPr>
          <a:lstStyle/>
          <a:p>
            <a:r>
              <a:rPr lang="en-US" dirty="0"/>
              <a:t>Larger barrier</a:t>
            </a:r>
          </a:p>
        </p:txBody>
      </p:sp>
      <p:pic>
        <p:nvPicPr>
          <p:cNvPr id="8" name="Picture 2" descr="http://www.nextnano.de/nextnano3/images/tutorial/1DDoubleQuantumWell/1DDoubleQuantumWell_6_x_6n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3302" y="1484507"/>
            <a:ext cx="4629810" cy="37058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3050598" y="1483696"/>
            <a:ext cx="3841972" cy="1077218"/>
          </a:xfrm>
          <a:prstGeom prst="rect">
            <a:avLst/>
          </a:prstGeom>
          <a:solidFill>
            <a:srgbClr val="FFFFFF"/>
          </a:solidFill>
          <a:ln>
            <a:noFill/>
          </a:ln>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sz="3200" b="1" dirty="0">
                <a:solidFill>
                  <a:srgbClr val="0070C0"/>
                </a:solidFill>
              </a:rPr>
              <a:t>What would 3 wells look like?</a:t>
            </a:r>
            <a:endParaRPr lang="en-US" sz="3200" dirty="0">
              <a:solidFill>
                <a:srgbClr val="0070C0"/>
              </a:solidFill>
            </a:endParaRPr>
          </a:p>
        </p:txBody>
      </p:sp>
      <p:sp>
        <p:nvSpPr>
          <p:cNvPr id="10" name="Rectangle 9"/>
          <p:cNvSpPr>
            <a:spLocks noChangeArrowheads="1"/>
          </p:cNvSpPr>
          <p:nvPr/>
        </p:nvSpPr>
        <p:spPr bwMode="auto">
          <a:xfrm>
            <a:off x="2293302" y="3550020"/>
            <a:ext cx="52563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sz="3200" b="1" dirty="0">
                <a:solidFill>
                  <a:srgbClr val="0070C0"/>
                </a:solidFill>
              </a:rPr>
              <a:t>What happens as make b go to 0?</a:t>
            </a:r>
            <a:endParaRPr lang="en-US" sz="3200" dirty="0">
              <a:solidFill>
                <a:srgbClr val="0070C0"/>
              </a:solidFill>
            </a:endParaRPr>
          </a:p>
        </p:txBody>
      </p:sp>
      <p:sp>
        <p:nvSpPr>
          <p:cNvPr id="11" name="Freeform 10"/>
          <p:cNvSpPr/>
          <p:nvPr/>
        </p:nvSpPr>
        <p:spPr>
          <a:xfrm>
            <a:off x="5045611" y="6021288"/>
            <a:ext cx="3414821" cy="193486"/>
          </a:xfrm>
          <a:custGeom>
            <a:avLst/>
            <a:gdLst>
              <a:gd name="connsiteX0" fmla="*/ 0 w 4186237"/>
              <a:gd name="connsiteY0" fmla="*/ 202899 h 245762"/>
              <a:gd name="connsiteX1" fmla="*/ 442912 w 4186237"/>
              <a:gd name="connsiteY1" fmla="*/ 217187 h 245762"/>
              <a:gd name="connsiteX2" fmla="*/ 657225 w 4186237"/>
              <a:gd name="connsiteY2" fmla="*/ 145749 h 245762"/>
              <a:gd name="connsiteX3" fmla="*/ 985837 w 4186237"/>
              <a:gd name="connsiteY3" fmla="*/ 17162 h 245762"/>
              <a:gd name="connsiteX4" fmla="*/ 1100137 w 4186237"/>
              <a:gd name="connsiteY4" fmla="*/ 2874 h 245762"/>
              <a:gd name="connsiteX5" fmla="*/ 1243012 w 4186237"/>
              <a:gd name="connsiteY5" fmla="*/ 31449 h 245762"/>
              <a:gd name="connsiteX6" fmla="*/ 1400175 w 4186237"/>
              <a:gd name="connsiteY6" fmla="*/ 88599 h 245762"/>
              <a:gd name="connsiteX7" fmla="*/ 1557337 w 4186237"/>
              <a:gd name="connsiteY7" fmla="*/ 31449 h 245762"/>
              <a:gd name="connsiteX8" fmla="*/ 1714500 w 4186237"/>
              <a:gd name="connsiteY8" fmla="*/ 2874 h 245762"/>
              <a:gd name="connsiteX9" fmla="*/ 1957387 w 4186237"/>
              <a:gd name="connsiteY9" fmla="*/ 88599 h 245762"/>
              <a:gd name="connsiteX10" fmla="*/ 2157412 w 4186237"/>
              <a:gd name="connsiteY10" fmla="*/ 174324 h 245762"/>
              <a:gd name="connsiteX11" fmla="*/ 2328862 w 4186237"/>
              <a:gd name="connsiteY11" fmla="*/ 231474 h 245762"/>
              <a:gd name="connsiteX12" fmla="*/ 4186237 w 4186237"/>
              <a:gd name="connsiteY12" fmla="*/ 245762 h 24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86237" h="245762">
                <a:moveTo>
                  <a:pt x="0" y="202899"/>
                </a:moveTo>
                <a:cubicBezTo>
                  <a:pt x="166687" y="214805"/>
                  <a:pt x="333375" y="226712"/>
                  <a:pt x="442912" y="217187"/>
                </a:cubicBezTo>
                <a:cubicBezTo>
                  <a:pt x="552449" y="207662"/>
                  <a:pt x="566737" y="179087"/>
                  <a:pt x="657225" y="145749"/>
                </a:cubicBezTo>
                <a:cubicBezTo>
                  <a:pt x="747713" y="112411"/>
                  <a:pt x="912018" y="40974"/>
                  <a:pt x="985837" y="17162"/>
                </a:cubicBezTo>
                <a:cubicBezTo>
                  <a:pt x="1059656" y="-6651"/>
                  <a:pt x="1057275" y="493"/>
                  <a:pt x="1100137" y="2874"/>
                </a:cubicBezTo>
                <a:cubicBezTo>
                  <a:pt x="1143000" y="5255"/>
                  <a:pt x="1193006" y="17161"/>
                  <a:pt x="1243012" y="31449"/>
                </a:cubicBezTo>
                <a:cubicBezTo>
                  <a:pt x="1293018" y="45736"/>
                  <a:pt x="1347788" y="88599"/>
                  <a:pt x="1400175" y="88599"/>
                </a:cubicBezTo>
                <a:cubicBezTo>
                  <a:pt x="1452562" y="88599"/>
                  <a:pt x="1504950" y="45736"/>
                  <a:pt x="1557337" y="31449"/>
                </a:cubicBezTo>
                <a:cubicBezTo>
                  <a:pt x="1609724" y="17162"/>
                  <a:pt x="1647825" y="-6651"/>
                  <a:pt x="1714500" y="2874"/>
                </a:cubicBezTo>
                <a:cubicBezTo>
                  <a:pt x="1781175" y="12399"/>
                  <a:pt x="1883568" y="60024"/>
                  <a:pt x="1957387" y="88599"/>
                </a:cubicBezTo>
                <a:cubicBezTo>
                  <a:pt x="2031206" y="117174"/>
                  <a:pt x="2095500" y="150512"/>
                  <a:pt x="2157412" y="174324"/>
                </a:cubicBezTo>
                <a:cubicBezTo>
                  <a:pt x="2219324" y="198136"/>
                  <a:pt x="1990725" y="219568"/>
                  <a:pt x="2328862" y="231474"/>
                </a:cubicBezTo>
                <a:cubicBezTo>
                  <a:pt x="2667000" y="243380"/>
                  <a:pt x="3426618" y="244571"/>
                  <a:pt x="4186237" y="2457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40960" y="5949280"/>
            <a:ext cx="593414" cy="5321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659106" y="5279233"/>
            <a:ext cx="593414" cy="5321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640960" y="4028629"/>
            <a:ext cx="593414" cy="846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659106" y="2584195"/>
            <a:ext cx="593414" cy="846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254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3" grpId="0" animBg="1"/>
      <p:bldP spid="14" grpId="0" animBg="1"/>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nchor="t"/>
          <a:lstStyle/>
          <a:p>
            <a:r>
              <a:rPr lang="en-US"/>
              <a:t>Triple Quantum Wells</a:t>
            </a:r>
          </a:p>
        </p:txBody>
      </p:sp>
      <p:sp>
        <p:nvSpPr>
          <p:cNvPr id="5" name="Rectangle 4"/>
          <p:cNvSpPr>
            <a:spLocks noChangeArrowheads="1"/>
          </p:cNvSpPr>
          <p:nvPr/>
        </p:nvSpPr>
        <p:spPr bwMode="auto">
          <a:xfrm>
            <a:off x="827088" y="908050"/>
            <a:ext cx="77771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sz="3200" b="1">
                <a:solidFill>
                  <a:srgbClr val="0070C0"/>
                </a:solidFill>
              </a:rPr>
              <a:t>Which has the lowest energy?</a:t>
            </a:r>
            <a:endParaRPr lang="en-US" sz="3200">
              <a:solidFill>
                <a:srgbClr val="0070C0"/>
              </a:solidFill>
            </a:endParaRPr>
          </a:p>
        </p:txBody>
      </p:sp>
      <p:sp>
        <p:nvSpPr>
          <p:cNvPr id="6" name="Rectangle 5"/>
          <p:cNvSpPr>
            <a:spLocks noChangeArrowheads="1"/>
          </p:cNvSpPr>
          <p:nvPr/>
        </p:nvSpPr>
        <p:spPr bwMode="auto">
          <a:xfrm>
            <a:off x="769938" y="5784850"/>
            <a:ext cx="77771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sz="3200" b="1" dirty="0">
                <a:solidFill>
                  <a:srgbClr val="0070C0"/>
                </a:solidFill>
              </a:rPr>
              <a:t>Any relation between nodes and energy?</a:t>
            </a:r>
            <a:endParaRPr lang="en-US" sz="3200" dirty="0">
              <a:solidFill>
                <a:srgbClr val="0070C0"/>
              </a:solidFill>
            </a:endParaRPr>
          </a:p>
        </p:txBody>
      </p:sp>
      <p:pic>
        <p:nvPicPr>
          <p:cNvPr id="3" name="Picture 2"/>
          <p:cNvPicPr>
            <a:picLocks noChangeAspect="1"/>
          </p:cNvPicPr>
          <p:nvPr/>
        </p:nvPicPr>
        <p:blipFill>
          <a:blip r:embed="rId3"/>
          <a:stretch>
            <a:fillRect/>
          </a:stretch>
        </p:blipFill>
        <p:spPr>
          <a:xfrm>
            <a:off x="323529" y="2024346"/>
            <a:ext cx="8820472" cy="3567297"/>
          </a:xfrm>
          <a:prstGeom prst="rect">
            <a:avLst/>
          </a:prstGeom>
        </p:spPr>
      </p:pic>
      <p:sp>
        <p:nvSpPr>
          <p:cNvPr id="2" name="Freeform 1"/>
          <p:cNvSpPr/>
          <p:nvPr/>
        </p:nvSpPr>
        <p:spPr>
          <a:xfrm>
            <a:off x="928688" y="4051390"/>
            <a:ext cx="6929437" cy="449173"/>
          </a:xfrm>
          <a:custGeom>
            <a:avLst/>
            <a:gdLst>
              <a:gd name="connsiteX0" fmla="*/ 0 w 6929437"/>
              <a:gd name="connsiteY0" fmla="*/ 363448 h 449173"/>
              <a:gd name="connsiteX1" fmla="*/ 171450 w 6929437"/>
              <a:gd name="connsiteY1" fmla="*/ 363448 h 449173"/>
              <a:gd name="connsiteX2" fmla="*/ 400050 w 6929437"/>
              <a:gd name="connsiteY2" fmla="*/ 377735 h 449173"/>
              <a:gd name="connsiteX3" fmla="*/ 671512 w 6929437"/>
              <a:gd name="connsiteY3" fmla="*/ 349160 h 449173"/>
              <a:gd name="connsiteX4" fmla="*/ 871537 w 6929437"/>
              <a:gd name="connsiteY4" fmla="*/ 306298 h 449173"/>
              <a:gd name="connsiteX5" fmla="*/ 1057275 w 6929437"/>
              <a:gd name="connsiteY5" fmla="*/ 163423 h 449173"/>
              <a:gd name="connsiteX6" fmla="*/ 1257300 w 6929437"/>
              <a:gd name="connsiteY6" fmla="*/ 106273 h 449173"/>
              <a:gd name="connsiteX7" fmla="*/ 1485900 w 6929437"/>
              <a:gd name="connsiteY7" fmla="*/ 220573 h 449173"/>
              <a:gd name="connsiteX8" fmla="*/ 1714500 w 6929437"/>
              <a:gd name="connsiteY8" fmla="*/ 292010 h 449173"/>
              <a:gd name="connsiteX9" fmla="*/ 1971675 w 6929437"/>
              <a:gd name="connsiteY9" fmla="*/ 163423 h 449173"/>
              <a:gd name="connsiteX10" fmla="*/ 2114550 w 6929437"/>
              <a:gd name="connsiteY10" fmla="*/ 34835 h 449173"/>
              <a:gd name="connsiteX11" fmla="*/ 2214562 w 6929437"/>
              <a:gd name="connsiteY11" fmla="*/ 6260 h 449173"/>
              <a:gd name="connsiteX12" fmla="*/ 2443162 w 6929437"/>
              <a:gd name="connsiteY12" fmla="*/ 134848 h 449173"/>
              <a:gd name="connsiteX13" fmla="*/ 2586037 w 6929437"/>
              <a:gd name="connsiteY13" fmla="*/ 277723 h 449173"/>
              <a:gd name="connsiteX14" fmla="*/ 2757487 w 6929437"/>
              <a:gd name="connsiteY14" fmla="*/ 306298 h 449173"/>
              <a:gd name="connsiteX15" fmla="*/ 2957512 w 6929437"/>
              <a:gd name="connsiteY15" fmla="*/ 234860 h 449173"/>
              <a:gd name="connsiteX16" fmla="*/ 3057525 w 6929437"/>
              <a:gd name="connsiteY16" fmla="*/ 163423 h 449173"/>
              <a:gd name="connsiteX17" fmla="*/ 3200400 w 6929437"/>
              <a:gd name="connsiteY17" fmla="*/ 134848 h 449173"/>
              <a:gd name="connsiteX18" fmla="*/ 3371850 w 6929437"/>
              <a:gd name="connsiteY18" fmla="*/ 177710 h 449173"/>
              <a:gd name="connsiteX19" fmla="*/ 3486150 w 6929437"/>
              <a:gd name="connsiteY19" fmla="*/ 277723 h 449173"/>
              <a:gd name="connsiteX20" fmla="*/ 3671887 w 6929437"/>
              <a:gd name="connsiteY20" fmla="*/ 363448 h 449173"/>
              <a:gd name="connsiteX21" fmla="*/ 4100512 w 6929437"/>
              <a:gd name="connsiteY21" fmla="*/ 420598 h 449173"/>
              <a:gd name="connsiteX22" fmla="*/ 6929437 w 6929437"/>
              <a:gd name="connsiteY22" fmla="*/ 449173 h 44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29437" h="449173">
                <a:moveTo>
                  <a:pt x="0" y="363448"/>
                </a:moveTo>
                <a:cubicBezTo>
                  <a:pt x="57150" y="363448"/>
                  <a:pt x="104775" y="361067"/>
                  <a:pt x="171450" y="363448"/>
                </a:cubicBezTo>
                <a:cubicBezTo>
                  <a:pt x="238125" y="365829"/>
                  <a:pt x="316706" y="380116"/>
                  <a:pt x="400050" y="377735"/>
                </a:cubicBezTo>
                <a:cubicBezTo>
                  <a:pt x="483394" y="375354"/>
                  <a:pt x="592931" y="361066"/>
                  <a:pt x="671512" y="349160"/>
                </a:cubicBezTo>
                <a:cubicBezTo>
                  <a:pt x="750093" y="337254"/>
                  <a:pt x="807243" y="337254"/>
                  <a:pt x="871537" y="306298"/>
                </a:cubicBezTo>
                <a:cubicBezTo>
                  <a:pt x="935831" y="275342"/>
                  <a:pt x="992981" y="196760"/>
                  <a:pt x="1057275" y="163423"/>
                </a:cubicBezTo>
                <a:cubicBezTo>
                  <a:pt x="1121569" y="130086"/>
                  <a:pt x="1185863" y="96748"/>
                  <a:pt x="1257300" y="106273"/>
                </a:cubicBezTo>
                <a:cubicBezTo>
                  <a:pt x="1328738" y="115798"/>
                  <a:pt x="1409700" y="189617"/>
                  <a:pt x="1485900" y="220573"/>
                </a:cubicBezTo>
                <a:cubicBezTo>
                  <a:pt x="1562100" y="251529"/>
                  <a:pt x="1633538" y="301535"/>
                  <a:pt x="1714500" y="292010"/>
                </a:cubicBezTo>
                <a:cubicBezTo>
                  <a:pt x="1795462" y="282485"/>
                  <a:pt x="1905000" y="206285"/>
                  <a:pt x="1971675" y="163423"/>
                </a:cubicBezTo>
                <a:cubicBezTo>
                  <a:pt x="2038350" y="120561"/>
                  <a:pt x="2074069" y="61029"/>
                  <a:pt x="2114550" y="34835"/>
                </a:cubicBezTo>
                <a:cubicBezTo>
                  <a:pt x="2155031" y="8641"/>
                  <a:pt x="2159793" y="-10409"/>
                  <a:pt x="2214562" y="6260"/>
                </a:cubicBezTo>
                <a:cubicBezTo>
                  <a:pt x="2269331" y="22929"/>
                  <a:pt x="2381250" y="89604"/>
                  <a:pt x="2443162" y="134848"/>
                </a:cubicBezTo>
                <a:cubicBezTo>
                  <a:pt x="2505074" y="180092"/>
                  <a:pt x="2533650" y="249148"/>
                  <a:pt x="2586037" y="277723"/>
                </a:cubicBezTo>
                <a:cubicBezTo>
                  <a:pt x="2638424" y="306298"/>
                  <a:pt x="2695575" y="313442"/>
                  <a:pt x="2757487" y="306298"/>
                </a:cubicBezTo>
                <a:cubicBezTo>
                  <a:pt x="2819399" y="299154"/>
                  <a:pt x="2907506" y="258672"/>
                  <a:pt x="2957512" y="234860"/>
                </a:cubicBezTo>
                <a:cubicBezTo>
                  <a:pt x="3007518" y="211047"/>
                  <a:pt x="3017044" y="180092"/>
                  <a:pt x="3057525" y="163423"/>
                </a:cubicBezTo>
                <a:cubicBezTo>
                  <a:pt x="3098006" y="146754"/>
                  <a:pt x="3148013" y="132467"/>
                  <a:pt x="3200400" y="134848"/>
                </a:cubicBezTo>
                <a:cubicBezTo>
                  <a:pt x="3252787" y="137229"/>
                  <a:pt x="3324225" y="153897"/>
                  <a:pt x="3371850" y="177710"/>
                </a:cubicBezTo>
                <a:cubicBezTo>
                  <a:pt x="3419475" y="201522"/>
                  <a:pt x="3436144" y="246767"/>
                  <a:pt x="3486150" y="277723"/>
                </a:cubicBezTo>
                <a:cubicBezTo>
                  <a:pt x="3536156" y="308679"/>
                  <a:pt x="3569493" y="339636"/>
                  <a:pt x="3671887" y="363448"/>
                </a:cubicBezTo>
                <a:cubicBezTo>
                  <a:pt x="3774281" y="387260"/>
                  <a:pt x="3557587" y="406311"/>
                  <a:pt x="4100512" y="420598"/>
                </a:cubicBezTo>
                <a:cubicBezTo>
                  <a:pt x="4643437" y="434885"/>
                  <a:pt x="5786437" y="442029"/>
                  <a:pt x="6929437" y="44917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Freeform 3"/>
          <p:cNvSpPr/>
          <p:nvPr/>
        </p:nvSpPr>
        <p:spPr>
          <a:xfrm>
            <a:off x="928688" y="4056641"/>
            <a:ext cx="6900862" cy="709146"/>
          </a:xfrm>
          <a:custGeom>
            <a:avLst/>
            <a:gdLst>
              <a:gd name="connsiteX0" fmla="*/ 0 w 6900862"/>
              <a:gd name="connsiteY0" fmla="*/ 301047 h 709146"/>
              <a:gd name="connsiteX1" fmla="*/ 414337 w 6900862"/>
              <a:gd name="connsiteY1" fmla="*/ 329622 h 709146"/>
              <a:gd name="connsiteX2" fmla="*/ 671512 w 6900862"/>
              <a:gd name="connsiteY2" fmla="*/ 372484 h 709146"/>
              <a:gd name="connsiteX3" fmla="*/ 900112 w 6900862"/>
              <a:gd name="connsiteY3" fmla="*/ 501072 h 709146"/>
              <a:gd name="connsiteX4" fmla="*/ 1143000 w 6900862"/>
              <a:gd name="connsiteY4" fmla="*/ 686809 h 709146"/>
              <a:gd name="connsiteX5" fmla="*/ 1228725 w 6900862"/>
              <a:gd name="connsiteY5" fmla="*/ 701097 h 709146"/>
              <a:gd name="connsiteX6" fmla="*/ 1400175 w 6900862"/>
              <a:gd name="connsiteY6" fmla="*/ 643947 h 709146"/>
              <a:gd name="connsiteX7" fmla="*/ 1500187 w 6900862"/>
              <a:gd name="connsiteY7" fmla="*/ 529647 h 709146"/>
              <a:gd name="connsiteX8" fmla="*/ 1643062 w 6900862"/>
              <a:gd name="connsiteY8" fmla="*/ 415347 h 709146"/>
              <a:gd name="connsiteX9" fmla="*/ 1828800 w 6900862"/>
              <a:gd name="connsiteY9" fmla="*/ 386772 h 709146"/>
              <a:gd name="connsiteX10" fmla="*/ 2643187 w 6900862"/>
              <a:gd name="connsiteY10" fmla="*/ 301047 h 709146"/>
              <a:gd name="connsiteX11" fmla="*/ 2843212 w 6900862"/>
              <a:gd name="connsiteY11" fmla="*/ 215322 h 709146"/>
              <a:gd name="connsiteX12" fmla="*/ 3000375 w 6900862"/>
              <a:gd name="connsiteY12" fmla="*/ 115309 h 709146"/>
              <a:gd name="connsiteX13" fmla="*/ 3186112 w 6900862"/>
              <a:gd name="connsiteY13" fmla="*/ 15297 h 709146"/>
              <a:gd name="connsiteX14" fmla="*/ 3328987 w 6900862"/>
              <a:gd name="connsiteY14" fmla="*/ 15297 h 709146"/>
              <a:gd name="connsiteX15" fmla="*/ 3486150 w 6900862"/>
              <a:gd name="connsiteY15" fmla="*/ 158172 h 709146"/>
              <a:gd name="connsiteX16" fmla="*/ 3671887 w 6900862"/>
              <a:gd name="connsiteY16" fmla="*/ 258184 h 709146"/>
              <a:gd name="connsiteX17" fmla="*/ 4014787 w 6900862"/>
              <a:gd name="connsiteY17" fmla="*/ 343909 h 709146"/>
              <a:gd name="connsiteX18" fmla="*/ 6900862 w 6900862"/>
              <a:gd name="connsiteY18" fmla="*/ 386772 h 70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0862" h="709146">
                <a:moveTo>
                  <a:pt x="0" y="301047"/>
                </a:moveTo>
                <a:cubicBezTo>
                  <a:pt x="151209" y="309381"/>
                  <a:pt x="302418" y="317716"/>
                  <a:pt x="414337" y="329622"/>
                </a:cubicBezTo>
                <a:cubicBezTo>
                  <a:pt x="526256" y="341528"/>
                  <a:pt x="590550" y="343909"/>
                  <a:pt x="671512" y="372484"/>
                </a:cubicBezTo>
                <a:cubicBezTo>
                  <a:pt x="752475" y="401059"/>
                  <a:pt x="821531" y="448685"/>
                  <a:pt x="900112" y="501072"/>
                </a:cubicBezTo>
                <a:cubicBezTo>
                  <a:pt x="978693" y="553459"/>
                  <a:pt x="1088231" y="653472"/>
                  <a:pt x="1143000" y="686809"/>
                </a:cubicBezTo>
                <a:cubicBezTo>
                  <a:pt x="1197769" y="720146"/>
                  <a:pt x="1185862" y="708241"/>
                  <a:pt x="1228725" y="701097"/>
                </a:cubicBezTo>
                <a:cubicBezTo>
                  <a:pt x="1271588" y="693953"/>
                  <a:pt x="1354931" y="672522"/>
                  <a:pt x="1400175" y="643947"/>
                </a:cubicBezTo>
                <a:cubicBezTo>
                  <a:pt x="1445419" y="615372"/>
                  <a:pt x="1459706" y="567747"/>
                  <a:pt x="1500187" y="529647"/>
                </a:cubicBezTo>
                <a:cubicBezTo>
                  <a:pt x="1540668" y="491547"/>
                  <a:pt x="1588293" y="439159"/>
                  <a:pt x="1643062" y="415347"/>
                </a:cubicBezTo>
                <a:cubicBezTo>
                  <a:pt x="1697831" y="391535"/>
                  <a:pt x="1828800" y="386772"/>
                  <a:pt x="1828800" y="386772"/>
                </a:cubicBezTo>
                <a:cubicBezTo>
                  <a:pt x="1995487" y="367722"/>
                  <a:pt x="2474118" y="329622"/>
                  <a:pt x="2643187" y="301047"/>
                </a:cubicBezTo>
                <a:cubicBezTo>
                  <a:pt x="2812256" y="272472"/>
                  <a:pt x="2783681" y="246278"/>
                  <a:pt x="2843212" y="215322"/>
                </a:cubicBezTo>
                <a:cubicBezTo>
                  <a:pt x="2902743" y="184366"/>
                  <a:pt x="2943225" y="148646"/>
                  <a:pt x="3000375" y="115309"/>
                </a:cubicBezTo>
                <a:cubicBezTo>
                  <a:pt x="3057525" y="81971"/>
                  <a:pt x="3131343" y="31966"/>
                  <a:pt x="3186112" y="15297"/>
                </a:cubicBezTo>
                <a:cubicBezTo>
                  <a:pt x="3240881" y="-1372"/>
                  <a:pt x="3278981" y="-8516"/>
                  <a:pt x="3328987" y="15297"/>
                </a:cubicBezTo>
                <a:cubicBezTo>
                  <a:pt x="3378993" y="39109"/>
                  <a:pt x="3429000" y="117691"/>
                  <a:pt x="3486150" y="158172"/>
                </a:cubicBezTo>
                <a:cubicBezTo>
                  <a:pt x="3543300" y="198653"/>
                  <a:pt x="3583781" y="227228"/>
                  <a:pt x="3671887" y="258184"/>
                </a:cubicBezTo>
                <a:cubicBezTo>
                  <a:pt x="3759993" y="289140"/>
                  <a:pt x="3476624" y="322478"/>
                  <a:pt x="4014787" y="343909"/>
                </a:cubicBezTo>
                <a:cubicBezTo>
                  <a:pt x="4552950" y="365340"/>
                  <a:pt x="5726906" y="376056"/>
                  <a:pt x="6900862" y="386772"/>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928688" y="4009541"/>
            <a:ext cx="6929437" cy="707567"/>
          </a:xfrm>
          <a:custGeom>
            <a:avLst/>
            <a:gdLst>
              <a:gd name="connsiteX0" fmla="*/ 0 w 6929437"/>
              <a:gd name="connsiteY0" fmla="*/ 290997 h 707567"/>
              <a:gd name="connsiteX1" fmla="*/ 557212 w 6929437"/>
              <a:gd name="connsiteY1" fmla="*/ 290997 h 707567"/>
              <a:gd name="connsiteX2" fmla="*/ 828675 w 6929437"/>
              <a:gd name="connsiteY2" fmla="*/ 248134 h 707567"/>
              <a:gd name="connsiteX3" fmla="*/ 1000125 w 6929437"/>
              <a:gd name="connsiteY3" fmla="*/ 133834 h 707567"/>
              <a:gd name="connsiteX4" fmla="*/ 1114425 w 6929437"/>
              <a:gd name="connsiteY4" fmla="*/ 33822 h 707567"/>
              <a:gd name="connsiteX5" fmla="*/ 1214437 w 6929437"/>
              <a:gd name="connsiteY5" fmla="*/ 33822 h 707567"/>
              <a:gd name="connsiteX6" fmla="*/ 1457325 w 6929437"/>
              <a:gd name="connsiteY6" fmla="*/ 133834 h 707567"/>
              <a:gd name="connsiteX7" fmla="*/ 1700212 w 6929437"/>
              <a:gd name="connsiteY7" fmla="*/ 319572 h 707567"/>
              <a:gd name="connsiteX8" fmla="*/ 1800225 w 6929437"/>
              <a:gd name="connsiteY8" fmla="*/ 376722 h 707567"/>
              <a:gd name="connsiteX9" fmla="*/ 1943100 w 6929437"/>
              <a:gd name="connsiteY9" fmla="*/ 519597 h 707567"/>
              <a:gd name="connsiteX10" fmla="*/ 2085975 w 6929437"/>
              <a:gd name="connsiteY10" fmla="*/ 648184 h 707567"/>
              <a:gd name="connsiteX11" fmla="*/ 2214562 w 6929437"/>
              <a:gd name="connsiteY11" fmla="*/ 705334 h 707567"/>
              <a:gd name="connsiteX12" fmla="*/ 2443162 w 6929437"/>
              <a:gd name="connsiteY12" fmla="*/ 576747 h 707567"/>
              <a:gd name="connsiteX13" fmla="*/ 2557462 w 6929437"/>
              <a:gd name="connsiteY13" fmla="*/ 448159 h 707567"/>
              <a:gd name="connsiteX14" fmla="*/ 2943225 w 6929437"/>
              <a:gd name="connsiteY14" fmla="*/ 162409 h 707567"/>
              <a:gd name="connsiteX15" fmla="*/ 3128962 w 6929437"/>
              <a:gd name="connsiteY15" fmla="*/ 33822 h 707567"/>
              <a:gd name="connsiteX16" fmla="*/ 3228975 w 6929437"/>
              <a:gd name="connsiteY16" fmla="*/ 5247 h 707567"/>
              <a:gd name="connsiteX17" fmla="*/ 3429000 w 6929437"/>
              <a:gd name="connsiteY17" fmla="*/ 119547 h 707567"/>
              <a:gd name="connsiteX18" fmla="*/ 3600450 w 6929437"/>
              <a:gd name="connsiteY18" fmla="*/ 248134 h 707567"/>
              <a:gd name="connsiteX19" fmla="*/ 4000500 w 6929437"/>
              <a:gd name="connsiteY19" fmla="*/ 319572 h 707567"/>
              <a:gd name="connsiteX20" fmla="*/ 6929437 w 6929437"/>
              <a:gd name="connsiteY20" fmla="*/ 376722 h 70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29437" h="707567">
                <a:moveTo>
                  <a:pt x="0" y="290997"/>
                </a:moveTo>
                <a:cubicBezTo>
                  <a:pt x="209550" y="294569"/>
                  <a:pt x="419100" y="298141"/>
                  <a:pt x="557212" y="290997"/>
                </a:cubicBezTo>
                <a:cubicBezTo>
                  <a:pt x="695324" y="283853"/>
                  <a:pt x="754856" y="274328"/>
                  <a:pt x="828675" y="248134"/>
                </a:cubicBezTo>
                <a:cubicBezTo>
                  <a:pt x="902494" y="221940"/>
                  <a:pt x="952500" y="169553"/>
                  <a:pt x="1000125" y="133834"/>
                </a:cubicBezTo>
                <a:cubicBezTo>
                  <a:pt x="1047750" y="98115"/>
                  <a:pt x="1078706" y="50491"/>
                  <a:pt x="1114425" y="33822"/>
                </a:cubicBezTo>
                <a:cubicBezTo>
                  <a:pt x="1150144" y="17153"/>
                  <a:pt x="1157287" y="17153"/>
                  <a:pt x="1214437" y="33822"/>
                </a:cubicBezTo>
                <a:cubicBezTo>
                  <a:pt x="1271587" y="50491"/>
                  <a:pt x="1376363" y="86209"/>
                  <a:pt x="1457325" y="133834"/>
                </a:cubicBezTo>
                <a:cubicBezTo>
                  <a:pt x="1538288" y="181459"/>
                  <a:pt x="1643062" y="279091"/>
                  <a:pt x="1700212" y="319572"/>
                </a:cubicBezTo>
                <a:cubicBezTo>
                  <a:pt x="1757362" y="360053"/>
                  <a:pt x="1759744" y="343385"/>
                  <a:pt x="1800225" y="376722"/>
                </a:cubicBezTo>
                <a:cubicBezTo>
                  <a:pt x="1840706" y="410060"/>
                  <a:pt x="1895475" y="474353"/>
                  <a:pt x="1943100" y="519597"/>
                </a:cubicBezTo>
                <a:cubicBezTo>
                  <a:pt x="1990725" y="564841"/>
                  <a:pt x="2040731" y="617228"/>
                  <a:pt x="2085975" y="648184"/>
                </a:cubicBezTo>
                <a:cubicBezTo>
                  <a:pt x="2131219" y="679140"/>
                  <a:pt x="2155031" y="717240"/>
                  <a:pt x="2214562" y="705334"/>
                </a:cubicBezTo>
                <a:cubicBezTo>
                  <a:pt x="2274093" y="693428"/>
                  <a:pt x="2386012" y="619610"/>
                  <a:pt x="2443162" y="576747"/>
                </a:cubicBezTo>
                <a:cubicBezTo>
                  <a:pt x="2500312" y="533884"/>
                  <a:pt x="2474118" y="517215"/>
                  <a:pt x="2557462" y="448159"/>
                </a:cubicBezTo>
                <a:cubicBezTo>
                  <a:pt x="2640806" y="379103"/>
                  <a:pt x="2847975" y="231465"/>
                  <a:pt x="2943225" y="162409"/>
                </a:cubicBezTo>
                <a:cubicBezTo>
                  <a:pt x="3038475" y="93353"/>
                  <a:pt x="3081337" y="60016"/>
                  <a:pt x="3128962" y="33822"/>
                </a:cubicBezTo>
                <a:cubicBezTo>
                  <a:pt x="3176587" y="7628"/>
                  <a:pt x="3178969" y="-9041"/>
                  <a:pt x="3228975" y="5247"/>
                </a:cubicBezTo>
                <a:cubicBezTo>
                  <a:pt x="3278981" y="19534"/>
                  <a:pt x="3367088" y="79066"/>
                  <a:pt x="3429000" y="119547"/>
                </a:cubicBezTo>
                <a:cubicBezTo>
                  <a:pt x="3490912" y="160028"/>
                  <a:pt x="3505200" y="214796"/>
                  <a:pt x="3600450" y="248134"/>
                </a:cubicBezTo>
                <a:cubicBezTo>
                  <a:pt x="3695700" y="281471"/>
                  <a:pt x="3445669" y="298141"/>
                  <a:pt x="4000500" y="319572"/>
                </a:cubicBezTo>
                <a:cubicBezTo>
                  <a:pt x="4555331" y="341003"/>
                  <a:pt x="5742384" y="358862"/>
                  <a:pt x="6929437" y="376722"/>
                </a:cubicBezTo>
              </a:path>
            </a:pathLst>
          </a:cu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CC33"/>
              </a:solidFill>
            </a:endParaRPr>
          </a:p>
        </p:txBody>
      </p:sp>
      <p:pic>
        <p:nvPicPr>
          <p:cNvPr id="9" name="Picture 8">
            <a:extLst>
              <a:ext uri="{FF2B5EF4-FFF2-40B4-BE49-F238E27FC236}">
                <a16:creationId xmlns:a16="http://schemas.microsoft.com/office/drawing/2014/main" id="{A6418605-A012-637D-27A0-B35E6AC04D95}"/>
              </a:ext>
            </a:extLst>
          </p:cNvPr>
          <p:cNvPicPr>
            <a:picLocks noChangeAspect="1"/>
          </p:cNvPicPr>
          <p:nvPr/>
        </p:nvPicPr>
        <p:blipFill>
          <a:blip r:embed="rId4"/>
          <a:stretch>
            <a:fillRect/>
          </a:stretch>
        </p:blipFill>
        <p:spPr>
          <a:xfrm>
            <a:off x="6084168" y="1610845"/>
            <a:ext cx="1406963" cy="1947489"/>
          </a:xfrm>
          <a:prstGeom prst="rect">
            <a:avLst/>
          </a:prstGeom>
        </p:spPr>
      </p:pic>
      <p:sp>
        <p:nvSpPr>
          <p:cNvPr id="10" name="TextBox 9">
            <a:extLst>
              <a:ext uri="{FF2B5EF4-FFF2-40B4-BE49-F238E27FC236}">
                <a16:creationId xmlns:a16="http://schemas.microsoft.com/office/drawing/2014/main" id="{B7FCEA93-D221-E7E4-9A83-BE5052D6BE87}"/>
              </a:ext>
            </a:extLst>
          </p:cNvPr>
          <p:cNvSpPr txBox="1"/>
          <p:nvPr/>
        </p:nvSpPr>
        <p:spPr>
          <a:xfrm>
            <a:off x="6464763" y="1538007"/>
            <a:ext cx="2052736" cy="369332"/>
          </a:xfrm>
          <a:prstGeom prst="rect">
            <a:avLst/>
          </a:prstGeom>
          <a:noFill/>
        </p:spPr>
        <p:txBody>
          <a:bodyPr wrap="square" rtlCol="0">
            <a:spAutoFit/>
          </a:bodyPr>
          <a:lstStyle/>
          <a:p>
            <a:r>
              <a:rPr lang="en-US" dirty="0"/>
              <a:t>Single well</a:t>
            </a:r>
          </a:p>
        </p:txBody>
      </p:sp>
    </p:spTree>
    <p:extLst>
      <p:ext uri="{BB962C8B-B14F-4D97-AF65-F5344CB8AC3E}">
        <p14:creationId xmlns:p14="http://schemas.microsoft.com/office/powerpoint/2010/main" val="3376627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xfrm>
            <a:off x="457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l">
              <a:spcBef>
                <a:spcPct val="0"/>
              </a:spcBef>
              <a:buClrTx/>
              <a:buSzTx/>
              <a:buFontTx/>
              <a:buNone/>
            </a:pPr>
            <a:fld id="{222490E1-5FCB-4CC2-BAF0-5BBF18AB3252}" type="slidenum">
              <a:rPr lang="en-US" sz="1000" smtClean="0"/>
              <a:pPr algn="l">
                <a:spcBef>
                  <a:spcPct val="0"/>
                </a:spcBef>
                <a:buClrTx/>
                <a:buSzTx/>
                <a:buFontTx/>
                <a:buNone/>
              </a:pPr>
              <a:t>42</a:t>
            </a:fld>
            <a:endParaRPr lang="en-US" sz="1000"/>
          </a:p>
        </p:txBody>
      </p:sp>
      <p:sp>
        <p:nvSpPr>
          <p:cNvPr id="21507" name="Rectangle 2"/>
          <p:cNvSpPr>
            <a:spLocks noGrp="1" noChangeArrowheads="1"/>
          </p:cNvSpPr>
          <p:nvPr>
            <p:ph type="title"/>
          </p:nvPr>
        </p:nvSpPr>
        <p:spPr/>
        <p:txBody>
          <a:bodyPr anchor="t"/>
          <a:lstStyle/>
          <a:p>
            <a:r>
              <a:rPr lang="en-US" dirty="0"/>
              <a:t>Quadruple Quantum Square Wells</a:t>
            </a:r>
          </a:p>
        </p:txBody>
      </p:sp>
      <p:pic>
        <p:nvPicPr>
          <p:cNvPr id="3" name="Picture 2"/>
          <p:cNvPicPr>
            <a:picLocks noChangeAspect="1"/>
          </p:cNvPicPr>
          <p:nvPr/>
        </p:nvPicPr>
        <p:blipFill>
          <a:blip r:embed="rId2"/>
          <a:stretch>
            <a:fillRect/>
          </a:stretch>
        </p:blipFill>
        <p:spPr>
          <a:xfrm>
            <a:off x="323528" y="2078578"/>
            <a:ext cx="8820471" cy="4374758"/>
          </a:xfrm>
          <a:prstGeom prst="rect">
            <a:avLst/>
          </a:prstGeom>
        </p:spPr>
      </p:pic>
      <p:sp>
        <p:nvSpPr>
          <p:cNvPr id="4" name="Freeform 3"/>
          <p:cNvSpPr/>
          <p:nvPr/>
        </p:nvSpPr>
        <p:spPr>
          <a:xfrm>
            <a:off x="814388" y="4741904"/>
            <a:ext cx="6929437" cy="458746"/>
          </a:xfrm>
          <a:custGeom>
            <a:avLst/>
            <a:gdLst>
              <a:gd name="connsiteX0" fmla="*/ 0 w 6929437"/>
              <a:gd name="connsiteY0" fmla="*/ 373021 h 458746"/>
              <a:gd name="connsiteX1" fmla="*/ 371475 w 6929437"/>
              <a:gd name="connsiteY1" fmla="*/ 387309 h 458746"/>
              <a:gd name="connsiteX2" fmla="*/ 714375 w 6929437"/>
              <a:gd name="connsiteY2" fmla="*/ 358734 h 458746"/>
              <a:gd name="connsiteX3" fmla="*/ 1000125 w 6929437"/>
              <a:gd name="connsiteY3" fmla="*/ 273009 h 458746"/>
              <a:gd name="connsiteX4" fmla="*/ 1200150 w 6929437"/>
              <a:gd name="connsiteY4" fmla="*/ 158709 h 458746"/>
              <a:gd name="connsiteX5" fmla="*/ 1371600 w 6929437"/>
              <a:gd name="connsiteY5" fmla="*/ 172996 h 458746"/>
              <a:gd name="connsiteX6" fmla="*/ 1571625 w 6929437"/>
              <a:gd name="connsiteY6" fmla="*/ 258721 h 458746"/>
              <a:gd name="connsiteX7" fmla="*/ 1757362 w 6929437"/>
              <a:gd name="connsiteY7" fmla="*/ 287296 h 458746"/>
              <a:gd name="connsiteX8" fmla="*/ 1914525 w 6929437"/>
              <a:gd name="connsiteY8" fmla="*/ 230146 h 458746"/>
              <a:gd name="connsiteX9" fmla="*/ 2071687 w 6929437"/>
              <a:gd name="connsiteY9" fmla="*/ 87271 h 458746"/>
              <a:gd name="connsiteX10" fmla="*/ 2257425 w 6929437"/>
              <a:gd name="connsiteY10" fmla="*/ 1546 h 458746"/>
              <a:gd name="connsiteX11" fmla="*/ 2514600 w 6929437"/>
              <a:gd name="connsiteY11" fmla="*/ 158709 h 458746"/>
              <a:gd name="connsiteX12" fmla="*/ 2657475 w 6929437"/>
              <a:gd name="connsiteY12" fmla="*/ 258721 h 458746"/>
              <a:gd name="connsiteX13" fmla="*/ 2743200 w 6929437"/>
              <a:gd name="connsiteY13" fmla="*/ 273009 h 458746"/>
              <a:gd name="connsiteX14" fmla="*/ 2986087 w 6929437"/>
              <a:gd name="connsiteY14" fmla="*/ 172996 h 458746"/>
              <a:gd name="connsiteX15" fmla="*/ 3100387 w 6929437"/>
              <a:gd name="connsiteY15" fmla="*/ 58696 h 458746"/>
              <a:gd name="connsiteX16" fmla="*/ 3243262 w 6929437"/>
              <a:gd name="connsiteY16" fmla="*/ 1546 h 458746"/>
              <a:gd name="connsiteX17" fmla="*/ 3414712 w 6929437"/>
              <a:gd name="connsiteY17" fmla="*/ 101559 h 458746"/>
              <a:gd name="connsiteX18" fmla="*/ 3529012 w 6929437"/>
              <a:gd name="connsiteY18" fmla="*/ 230146 h 458746"/>
              <a:gd name="connsiteX19" fmla="*/ 3729037 w 6929437"/>
              <a:gd name="connsiteY19" fmla="*/ 315871 h 458746"/>
              <a:gd name="connsiteX20" fmla="*/ 3943350 w 6929437"/>
              <a:gd name="connsiteY20" fmla="*/ 301584 h 458746"/>
              <a:gd name="connsiteX21" fmla="*/ 4114800 w 6929437"/>
              <a:gd name="connsiteY21" fmla="*/ 201571 h 458746"/>
              <a:gd name="connsiteX22" fmla="*/ 4243387 w 6929437"/>
              <a:gd name="connsiteY22" fmla="*/ 158709 h 458746"/>
              <a:gd name="connsiteX23" fmla="*/ 4486275 w 6929437"/>
              <a:gd name="connsiteY23" fmla="*/ 287296 h 458746"/>
              <a:gd name="connsiteX24" fmla="*/ 4700587 w 6929437"/>
              <a:gd name="connsiteY24" fmla="*/ 401596 h 458746"/>
              <a:gd name="connsiteX25" fmla="*/ 4986337 w 6929437"/>
              <a:gd name="connsiteY25" fmla="*/ 444459 h 458746"/>
              <a:gd name="connsiteX26" fmla="*/ 6929437 w 6929437"/>
              <a:gd name="connsiteY26" fmla="*/ 458746 h 45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929437" h="458746">
                <a:moveTo>
                  <a:pt x="0" y="373021"/>
                </a:moveTo>
                <a:cubicBezTo>
                  <a:pt x="126206" y="381355"/>
                  <a:pt x="252413" y="389690"/>
                  <a:pt x="371475" y="387309"/>
                </a:cubicBezTo>
                <a:cubicBezTo>
                  <a:pt x="490538" y="384928"/>
                  <a:pt x="609600" y="377784"/>
                  <a:pt x="714375" y="358734"/>
                </a:cubicBezTo>
                <a:cubicBezTo>
                  <a:pt x="819150" y="339684"/>
                  <a:pt x="919163" y="306346"/>
                  <a:pt x="1000125" y="273009"/>
                </a:cubicBezTo>
                <a:cubicBezTo>
                  <a:pt x="1081087" y="239672"/>
                  <a:pt x="1138238" y="175378"/>
                  <a:pt x="1200150" y="158709"/>
                </a:cubicBezTo>
                <a:cubicBezTo>
                  <a:pt x="1262062" y="142040"/>
                  <a:pt x="1309688" y="156327"/>
                  <a:pt x="1371600" y="172996"/>
                </a:cubicBezTo>
                <a:cubicBezTo>
                  <a:pt x="1433512" y="189665"/>
                  <a:pt x="1507331" y="239671"/>
                  <a:pt x="1571625" y="258721"/>
                </a:cubicBezTo>
                <a:cubicBezTo>
                  <a:pt x="1635919" y="277771"/>
                  <a:pt x="1700212" y="292058"/>
                  <a:pt x="1757362" y="287296"/>
                </a:cubicBezTo>
                <a:cubicBezTo>
                  <a:pt x="1814512" y="282533"/>
                  <a:pt x="1862137" y="263484"/>
                  <a:pt x="1914525" y="230146"/>
                </a:cubicBezTo>
                <a:cubicBezTo>
                  <a:pt x="1966913" y="196808"/>
                  <a:pt x="2014537" y="125371"/>
                  <a:pt x="2071687" y="87271"/>
                </a:cubicBezTo>
                <a:cubicBezTo>
                  <a:pt x="2128837" y="49171"/>
                  <a:pt x="2183606" y="-10360"/>
                  <a:pt x="2257425" y="1546"/>
                </a:cubicBezTo>
                <a:cubicBezTo>
                  <a:pt x="2331244" y="13452"/>
                  <a:pt x="2447925" y="115847"/>
                  <a:pt x="2514600" y="158709"/>
                </a:cubicBezTo>
                <a:cubicBezTo>
                  <a:pt x="2581275" y="201571"/>
                  <a:pt x="2619375" y="239671"/>
                  <a:pt x="2657475" y="258721"/>
                </a:cubicBezTo>
                <a:cubicBezTo>
                  <a:pt x="2695575" y="277771"/>
                  <a:pt x="2688431" y="287296"/>
                  <a:pt x="2743200" y="273009"/>
                </a:cubicBezTo>
                <a:cubicBezTo>
                  <a:pt x="2797969" y="258722"/>
                  <a:pt x="2926556" y="208715"/>
                  <a:pt x="2986087" y="172996"/>
                </a:cubicBezTo>
                <a:cubicBezTo>
                  <a:pt x="3045618" y="137277"/>
                  <a:pt x="3057525" y="87271"/>
                  <a:pt x="3100387" y="58696"/>
                </a:cubicBezTo>
                <a:cubicBezTo>
                  <a:pt x="3143249" y="30121"/>
                  <a:pt x="3190875" y="-5598"/>
                  <a:pt x="3243262" y="1546"/>
                </a:cubicBezTo>
                <a:cubicBezTo>
                  <a:pt x="3295649" y="8690"/>
                  <a:pt x="3367087" y="63459"/>
                  <a:pt x="3414712" y="101559"/>
                </a:cubicBezTo>
                <a:cubicBezTo>
                  <a:pt x="3462337" y="139659"/>
                  <a:pt x="3476624" y="194427"/>
                  <a:pt x="3529012" y="230146"/>
                </a:cubicBezTo>
                <a:cubicBezTo>
                  <a:pt x="3581400" y="265865"/>
                  <a:pt x="3659981" y="303965"/>
                  <a:pt x="3729037" y="315871"/>
                </a:cubicBezTo>
                <a:cubicBezTo>
                  <a:pt x="3798093" y="327777"/>
                  <a:pt x="3879056" y="320634"/>
                  <a:pt x="3943350" y="301584"/>
                </a:cubicBezTo>
                <a:cubicBezTo>
                  <a:pt x="4007644" y="282534"/>
                  <a:pt x="4064794" y="225384"/>
                  <a:pt x="4114800" y="201571"/>
                </a:cubicBezTo>
                <a:cubicBezTo>
                  <a:pt x="4164806" y="177758"/>
                  <a:pt x="4181475" y="144422"/>
                  <a:pt x="4243387" y="158709"/>
                </a:cubicBezTo>
                <a:cubicBezTo>
                  <a:pt x="4305299" y="172996"/>
                  <a:pt x="4486275" y="287296"/>
                  <a:pt x="4486275" y="287296"/>
                </a:cubicBezTo>
                <a:cubicBezTo>
                  <a:pt x="4562475" y="327777"/>
                  <a:pt x="4617243" y="375402"/>
                  <a:pt x="4700587" y="401596"/>
                </a:cubicBezTo>
                <a:cubicBezTo>
                  <a:pt x="4783931" y="427790"/>
                  <a:pt x="4614862" y="434934"/>
                  <a:pt x="4986337" y="444459"/>
                </a:cubicBezTo>
                <a:cubicBezTo>
                  <a:pt x="5357812" y="453984"/>
                  <a:pt x="6143624" y="456365"/>
                  <a:pt x="6929437" y="45874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773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p:txBody>
          <a:bodyPr anchor="t"/>
          <a:lstStyle/>
          <a:p>
            <a:r>
              <a:rPr lang="en-US" dirty="0"/>
              <a:t>Five Quantum Square Wells</a:t>
            </a:r>
          </a:p>
        </p:txBody>
      </p:sp>
      <p:pic>
        <p:nvPicPr>
          <p:cNvPr id="3" name="Picture 2"/>
          <p:cNvPicPr>
            <a:picLocks noChangeAspect="1"/>
          </p:cNvPicPr>
          <p:nvPr/>
        </p:nvPicPr>
        <p:blipFill>
          <a:blip r:embed="rId2"/>
          <a:stretch>
            <a:fillRect/>
          </a:stretch>
        </p:blipFill>
        <p:spPr>
          <a:xfrm>
            <a:off x="251520" y="1988840"/>
            <a:ext cx="8892480" cy="4464496"/>
          </a:xfrm>
          <a:prstGeom prst="rect">
            <a:avLst/>
          </a:prstGeom>
        </p:spPr>
      </p:pic>
    </p:spTree>
    <p:extLst>
      <p:ext uri="{BB962C8B-B14F-4D97-AF65-F5344CB8AC3E}">
        <p14:creationId xmlns:p14="http://schemas.microsoft.com/office/powerpoint/2010/main" val="746112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dirty="0"/>
              <a:t>Comparing Energy Levels</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286000"/>
            <a:ext cx="8596313"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048250" y="2362200"/>
            <a:ext cx="3852863" cy="36933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sz="3600" dirty="0"/>
              <a:t>How would the energy levels look for multiple wells?</a:t>
            </a:r>
          </a:p>
          <a:p>
            <a:pPr algn="ctr" eaLnBrk="1" hangingPunct="1">
              <a:spcBef>
                <a:spcPct val="0"/>
              </a:spcBef>
              <a:buClrTx/>
              <a:buSzTx/>
              <a:buFontTx/>
              <a:buNone/>
            </a:pPr>
            <a:endParaRPr lang="en-US" sz="3600" dirty="0"/>
          </a:p>
          <a:p>
            <a:pPr eaLnBrk="1" hangingPunct="1">
              <a:spcBef>
                <a:spcPct val="0"/>
              </a:spcBef>
              <a:buClrTx/>
              <a:buSzTx/>
              <a:buFontTx/>
              <a:buNone/>
            </a:pPr>
            <a:endParaRPr lang="en-US" sz="1800" dirty="0"/>
          </a:p>
          <a:p>
            <a:pPr eaLnBrk="1" hangingPunct="1">
              <a:spcBef>
                <a:spcPct val="0"/>
              </a:spcBef>
              <a:buClrTx/>
              <a:buSzTx/>
              <a:buFontTx/>
              <a:buNone/>
            </a:pPr>
            <a:endParaRPr lang="en-US" sz="1800" dirty="0"/>
          </a:p>
          <a:p>
            <a:pPr eaLnBrk="1" hangingPunct="1">
              <a:spcBef>
                <a:spcPct val="0"/>
              </a:spcBef>
              <a:buClrTx/>
              <a:buSzTx/>
              <a:buFontTx/>
              <a:buNone/>
            </a:pPr>
            <a:endParaRPr lang="en-US" sz="1800" dirty="0"/>
          </a:p>
        </p:txBody>
      </p:sp>
    </p:spTree>
    <p:extLst>
      <p:ext uri="{BB962C8B-B14F-4D97-AF65-F5344CB8AC3E}">
        <p14:creationId xmlns:p14="http://schemas.microsoft.com/office/powerpoint/2010/main" val="255875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dirty="0"/>
              <a:t>How Energy Bands Form</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286000"/>
            <a:ext cx="8596313"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61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dirty="0"/>
              <a:t>How Energy Bands Form</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286000"/>
            <a:ext cx="8596313"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742949" y="1351093"/>
            <a:ext cx="7777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b="1" dirty="0">
                <a:solidFill>
                  <a:srgbClr val="0070C0"/>
                </a:solidFill>
              </a:rPr>
              <a:t>What happens to these levels as the atoms get closer (b smaller)?</a:t>
            </a:r>
            <a:endParaRPr lang="en-US" dirty="0">
              <a:solidFill>
                <a:srgbClr val="0070C0"/>
              </a:solidFill>
            </a:endParaRPr>
          </a:p>
        </p:txBody>
      </p:sp>
    </p:spTree>
    <p:extLst>
      <p:ext uri="{BB962C8B-B14F-4D97-AF65-F5344CB8AC3E}">
        <p14:creationId xmlns:p14="http://schemas.microsoft.com/office/powerpoint/2010/main" val="132676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dirty="0"/>
              <a:t>How Energy Bands Form</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286000"/>
            <a:ext cx="8596313"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nextnano.de/nextnano3/images/tutorial/1DDoubleQuantumWell/1DDoubleQuantumWell_6_x_6n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207663"/>
            <a:ext cx="3312368" cy="265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742949" y="1351093"/>
            <a:ext cx="7777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b="1" dirty="0">
                <a:solidFill>
                  <a:srgbClr val="0070C0"/>
                </a:solidFill>
              </a:rPr>
              <a:t>What happens to these levels as the atoms get closer (b smaller)?</a:t>
            </a:r>
            <a:endParaRPr lang="en-US" dirty="0">
              <a:solidFill>
                <a:srgbClr val="0070C0"/>
              </a:solidFill>
            </a:endParaRPr>
          </a:p>
        </p:txBody>
      </p:sp>
    </p:spTree>
    <p:extLst>
      <p:ext uri="{BB962C8B-B14F-4D97-AF65-F5344CB8AC3E}">
        <p14:creationId xmlns:p14="http://schemas.microsoft.com/office/powerpoint/2010/main" val="277590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255879"/>
            <a:ext cx="8229600" cy="639763"/>
          </a:xfrm>
          <a:noFill/>
        </p:spPr>
        <p:txBody>
          <a:bodyPr>
            <a:noAutofit/>
          </a:bodyPr>
          <a:lstStyle/>
          <a:p>
            <a:pPr algn="ctr"/>
            <a:r>
              <a:rPr lang="en-US" sz="4800" b="1" dirty="0">
                <a:solidFill>
                  <a:schemeClr val="tx1"/>
                </a:solidFill>
              </a:rPr>
              <a:t>Band Overlap</a:t>
            </a:r>
          </a:p>
        </p:txBody>
      </p:sp>
      <p:sp>
        <p:nvSpPr>
          <p:cNvPr id="44035" name="Rectangle 3"/>
          <p:cNvSpPr>
            <a:spLocks noGrp="1" noChangeArrowheads="1"/>
          </p:cNvSpPr>
          <p:nvPr>
            <p:ph type="body" sz="half" idx="1"/>
          </p:nvPr>
        </p:nvSpPr>
        <p:spPr>
          <a:xfrm>
            <a:off x="228600" y="4869160"/>
            <a:ext cx="8534400" cy="2369840"/>
          </a:xfrm>
          <a:noFill/>
        </p:spPr>
        <p:txBody>
          <a:bodyPr>
            <a:normAutofit/>
          </a:bodyPr>
          <a:lstStyle/>
          <a:p>
            <a:r>
              <a:rPr lang="en-US" dirty="0">
                <a:latin typeface="Palatino Linotype" pitchFamily="18" charset="0"/>
              </a:rPr>
              <a:t>Often the higher energy bands become so wide that they overlap with the lower bands</a:t>
            </a:r>
          </a:p>
        </p:txBody>
      </p:sp>
      <p:pic>
        <p:nvPicPr>
          <p:cNvPr id="106498" name="Picture 2" descr="Image result for band overl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95642"/>
            <a:ext cx="8915400" cy="40769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1D5118-CD55-45BD-99CE-CA0A3EEBC8A4}"/>
              </a:ext>
            </a:extLst>
          </p:cNvPr>
          <p:cNvSpPr txBox="1"/>
          <p:nvPr/>
        </p:nvSpPr>
        <p:spPr>
          <a:xfrm>
            <a:off x="2341421" y="6165304"/>
            <a:ext cx="4461158" cy="523220"/>
          </a:xfrm>
          <a:prstGeom prst="rect">
            <a:avLst/>
          </a:prstGeom>
          <a:noFill/>
        </p:spPr>
        <p:txBody>
          <a:bodyPr wrap="none" rtlCol="0">
            <a:spAutoFit/>
          </a:bodyPr>
          <a:lstStyle/>
          <a:p>
            <a:r>
              <a:rPr lang="en-US" sz="2800" dirty="0"/>
              <a:t>Why might this matter?</a:t>
            </a:r>
          </a:p>
        </p:txBody>
      </p:sp>
    </p:spTree>
    <p:extLst>
      <p:ext uri="{BB962C8B-B14F-4D97-AF65-F5344CB8AC3E}">
        <p14:creationId xmlns:p14="http://schemas.microsoft.com/office/powerpoint/2010/main" val="3670161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255879"/>
            <a:ext cx="8229600" cy="639763"/>
          </a:xfrm>
          <a:noFill/>
        </p:spPr>
        <p:txBody>
          <a:bodyPr>
            <a:noAutofit/>
          </a:bodyPr>
          <a:lstStyle/>
          <a:p>
            <a:pPr algn="ctr"/>
            <a:r>
              <a:rPr lang="en-US" sz="4800" b="1" dirty="0">
                <a:solidFill>
                  <a:schemeClr val="tx1"/>
                </a:solidFill>
              </a:rPr>
              <a:t>Band Overlap</a:t>
            </a:r>
          </a:p>
        </p:txBody>
      </p:sp>
      <p:sp>
        <p:nvSpPr>
          <p:cNvPr id="44035" name="Rectangle 3"/>
          <p:cNvSpPr>
            <a:spLocks noGrp="1" noChangeArrowheads="1"/>
          </p:cNvSpPr>
          <p:nvPr>
            <p:ph type="body" sz="half" idx="1"/>
          </p:nvPr>
        </p:nvSpPr>
        <p:spPr>
          <a:xfrm>
            <a:off x="228600" y="4869160"/>
            <a:ext cx="8534400" cy="2369840"/>
          </a:xfrm>
          <a:noFill/>
        </p:spPr>
        <p:txBody>
          <a:bodyPr>
            <a:normAutofit/>
          </a:bodyPr>
          <a:lstStyle/>
          <a:p>
            <a:r>
              <a:rPr lang="en-US" dirty="0">
                <a:latin typeface="Palatino Linotype" pitchFamily="18" charset="0"/>
              </a:rPr>
              <a:t>Often the higher energy bands become so wide that they overlap with the lower bands</a:t>
            </a:r>
          </a:p>
          <a:p>
            <a:r>
              <a:rPr lang="en-US" dirty="0">
                <a:latin typeface="Palatino Linotype" pitchFamily="18" charset="0"/>
              </a:rPr>
              <a:t>Many materials are conductors (metals) due to the </a:t>
            </a:r>
            <a:r>
              <a:rPr lang="en-US" b="1" i="1" dirty="0">
                <a:solidFill>
                  <a:srgbClr val="990000"/>
                </a:solidFill>
                <a:latin typeface="Palatino Linotype" pitchFamily="18" charset="0"/>
              </a:rPr>
              <a:t>“band overlap”</a:t>
            </a:r>
            <a:r>
              <a:rPr lang="en-US" dirty="0">
                <a:latin typeface="Palatino Linotype" pitchFamily="18" charset="0"/>
              </a:rPr>
              <a:t> phenomenon</a:t>
            </a:r>
          </a:p>
        </p:txBody>
      </p:sp>
      <p:pic>
        <p:nvPicPr>
          <p:cNvPr id="106498" name="Picture 2" descr="Image result for band overl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95642"/>
            <a:ext cx="8915400" cy="407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027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E7F5A013-66F8-091E-C8A2-375BACACD48D}"/>
              </a:ext>
            </a:extLst>
          </p:cNvPr>
          <p:cNvSpPr>
            <a:spLocks noGrp="1" noChangeArrowheads="1"/>
          </p:cNvSpPr>
          <p:nvPr>
            <p:ph type="title"/>
          </p:nvPr>
        </p:nvSpPr>
        <p:spPr>
          <a:xfrm>
            <a:off x="457200" y="-387350"/>
            <a:ext cx="8229600" cy="1139825"/>
          </a:xfrm>
        </p:spPr>
        <p:txBody>
          <a:bodyPr/>
          <a:lstStyle/>
          <a:p>
            <a:pPr algn="ctr"/>
            <a:r>
              <a:rPr lang="en-US" altLang="zh-CN" dirty="0">
                <a:ea typeface="SimSun" panose="02010600030101010101" pitchFamily="2" charset="-122"/>
              </a:rPr>
              <a:t>Free Electrons (means U=0) in 1D</a:t>
            </a:r>
          </a:p>
        </p:txBody>
      </p:sp>
      <p:sp>
        <p:nvSpPr>
          <p:cNvPr id="52227" name="Rectangle 3">
            <a:extLst>
              <a:ext uri="{FF2B5EF4-FFF2-40B4-BE49-F238E27FC236}">
                <a16:creationId xmlns:a16="http://schemas.microsoft.com/office/drawing/2014/main" id="{6ADDEA44-ADAE-14D3-2716-57049E9BD9A2}"/>
              </a:ext>
            </a:extLst>
          </p:cNvPr>
          <p:cNvSpPr>
            <a:spLocks noGrp="1" noChangeArrowheads="1"/>
          </p:cNvSpPr>
          <p:nvPr>
            <p:ph type="body" sz="half" idx="1"/>
          </p:nvPr>
        </p:nvSpPr>
        <p:spPr>
          <a:xfrm>
            <a:off x="434975" y="1017588"/>
            <a:ext cx="4038600" cy="4530725"/>
          </a:xfrm>
        </p:spPr>
        <p:txBody>
          <a:bodyPr/>
          <a:lstStyle/>
          <a:p>
            <a:pPr>
              <a:buFontTx/>
              <a:buNone/>
            </a:pPr>
            <a:r>
              <a:rPr lang="en-US" altLang="zh-CN" sz="2400" b="1" dirty="0">
                <a:solidFill>
                  <a:srgbClr val="FF0000"/>
                </a:solidFill>
                <a:ea typeface="SimSun" panose="02010600030101010101" pitchFamily="2" charset="-122"/>
              </a:rPr>
              <a:t>U </a:t>
            </a:r>
            <a:r>
              <a:rPr lang="en-US" altLang="zh-CN" sz="2400" b="1" dirty="0">
                <a:solidFill>
                  <a:srgbClr val="FF0000"/>
                </a:solidFill>
                <a:ea typeface="SimSun" panose="02010600030101010101" pitchFamily="2" charset="-122"/>
                <a:sym typeface="Wingdings" panose="05000000000000000000" pitchFamily="2" charset="2"/>
              </a:rPr>
              <a:t> 0: </a:t>
            </a:r>
            <a:endParaRPr lang="en-US" altLang="zh-CN" sz="2400" b="1" dirty="0">
              <a:solidFill>
                <a:srgbClr val="FF0000"/>
              </a:solidFill>
              <a:ea typeface="SimSun" panose="02010600030101010101" pitchFamily="2" charset="-122"/>
            </a:endParaRPr>
          </a:p>
        </p:txBody>
      </p:sp>
      <p:graphicFrame>
        <p:nvGraphicFramePr>
          <p:cNvPr id="100356" name="Object 4">
            <a:extLst>
              <a:ext uri="{FF2B5EF4-FFF2-40B4-BE49-F238E27FC236}">
                <a16:creationId xmlns:a16="http://schemas.microsoft.com/office/drawing/2014/main" id="{39C06F8A-BE0C-E585-426B-E7E187BC0DBE}"/>
              </a:ext>
            </a:extLst>
          </p:cNvPr>
          <p:cNvGraphicFramePr>
            <a:graphicFrameLocks noGrp="1" noChangeAspect="1"/>
          </p:cNvGraphicFramePr>
          <p:nvPr>
            <p:ph sz="half" idx="2"/>
          </p:nvPr>
        </p:nvGraphicFramePr>
        <p:xfrm>
          <a:off x="3344863" y="585788"/>
          <a:ext cx="4894262" cy="863600"/>
        </p:xfrm>
        <a:graphic>
          <a:graphicData uri="http://schemas.openxmlformats.org/presentationml/2006/ole">
            <mc:AlternateContent xmlns:mc="http://schemas.openxmlformats.org/markup-compatibility/2006">
              <mc:Choice xmlns:v="urn:schemas-microsoft-com:vml" Requires="v">
                <p:oleObj name="Equation" r:id="rId3" imgW="2590800" imgH="457200" progId="Equation.DSMT4">
                  <p:embed/>
                </p:oleObj>
              </mc:Choice>
              <mc:Fallback>
                <p:oleObj name="Equation" r:id="rId3" imgW="2590800" imgH="457200" progId="Equation.DSMT4">
                  <p:embed/>
                  <p:pic>
                    <p:nvPicPr>
                      <p:cNvPr id="100356" name="Object 4">
                        <a:extLst>
                          <a:ext uri="{FF2B5EF4-FFF2-40B4-BE49-F238E27FC236}">
                            <a16:creationId xmlns:a16="http://schemas.microsoft.com/office/drawing/2014/main" id="{39C06F8A-BE0C-E585-426B-E7E187BC0DBE}"/>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863" y="585788"/>
                        <a:ext cx="4894262"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0357" name="Picture 6">
            <a:extLst>
              <a:ext uri="{FF2B5EF4-FFF2-40B4-BE49-F238E27FC236}">
                <a16:creationId xmlns:a16="http://schemas.microsoft.com/office/drawing/2014/main" id="{1A480E23-F91C-F259-B3A8-CC065EBB0732}"/>
              </a:ext>
            </a:extLst>
          </p:cNvPr>
          <p:cNvPicPr>
            <a:picLocks noChangeAspect="1" noChangeArrowheads="1"/>
          </p:cNvPicPr>
          <p:nvPr/>
        </p:nvPicPr>
        <p:blipFill>
          <a:blip r:embed="rId5">
            <a:clrChange>
              <a:clrFrom>
                <a:srgbClr val="FEFFFC"/>
              </a:clrFrom>
              <a:clrTo>
                <a:srgbClr val="FEFFFC">
                  <a:alpha val="0"/>
                </a:srgbClr>
              </a:clrTo>
            </a:clrChange>
            <a:lum bright="-24000" contrast="48000"/>
            <a:extLst>
              <a:ext uri="{28A0092B-C50C-407E-A947-70E740481C1C}">
                <a14:useLocalDpi xmlns:a14="http://schemas.microsoft.com/office/drawing/2010/main" val="0"/>
              </a:ext>
            </a:extLst>
          </a:blip>
          <a:srcRect/>
          <a:stretch>
            <a:fillRect/>
          </a:stretch>
        </p:blipFill>
        <p:spPr bwMode="auto">
          <a:xfrm>
            <a:off x="1133475" y="1733550"/>
            <a:ext cx="7991475" cy="377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9933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9" name="Freeform 7">
            <a:extLst>
              <a:ext uri="{FF2B5EF4-FFF2-40B4-BE49-F238E27FC236}">
                <a16:creationId xmlns:a16="http://schemas.microsoft.com/office/drawing/2014/main" id="{78285390-3FB2-1872-5C54-4303B377014C}"/>
              </a:ext>
            </a:extLst>
          </p:cNvPr>
          <p:cNvSpPr>
            <a:spLocks/>
          </p:cNvSpPr>
          <p:nvPr/>
        </p:nvSpPr>
        <p:spPr bwMode="auto">
          <a:xfrm>
            <a:off x="228600" y="2732088"/>
            <a:ext cx="3527425" cy="2359025"/>
          </a:xfrm>
          <a:custGeom>
            <a:avLst/>
            <a:gdLst>
              <a:gd name="T0" fmla="*/ 0 w 2222"/>
              <a:gd name="T1" fmla="*/ 2147483646 h 1486"/>
              <a:gd name="T2" fmla="*/ 2147483646 w 2222"/>
              <a:gd name="T3" fmla="*/ 2147483646 h 1486"/>
              <a:gd name="T4" fmla="*/ 2147483646 w 2222"/>
              <a:gd name="T5" fmla="*/ 2147483646 h 1486"/>
              <a:gd name="T6" fmla="*/ 2147483646 w 2222"/>
              <a:gd name="T7" fmla="*/ 2147483646 h 1486"/>
              <a:gd name="T8" fmla="*/ 2147483646 w 2222"/>
              <a:gd name="T9" fmla="*/ 2147483646 h 1486"/>
              <a:gd name="T10" fmla="*/ 2147483646 w 2222"/>
              <a:gd name="T11" fmla="*/ 2147483646 h 1486"/>
              <a:gd name="T12" fmla="*/ 2147483646 w 2222"/>
              <a:gd name="T13" fmla="*/ 2147483646 h 1486"/>
              <a:gd name="T14" fmla="*/ 2147483646 w 2222"/>
              <a:gd name="T15" fmla="*/ 2147483646 h 1486"/>
              <a:gd name="T16" fmla="*/ 2147483646 w 2222"/>
              <a:gd name="T17" fmla="*/ 0 h 1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22" h="1486">
                <a:moveTo>
                  <a:pt x="0" y="45"/>
                </a:moveTo>
                <a:cubicBezTo>
                  <a:pt x="52" y="207"/>
                  <a:pt x="105" y="370"/>
                  <a:pt x="181" y="544"/>
                </a:cubicBezTo>
                <a:cubicBezTo>
                  <a:pt x="257" y="718"/>
                  <a:pt x="355" y="952"/>
                  <a:pt x="453" y="1088"/>
                </a:cubicBezTo>
                <a:cubicBezTo>
                  <a:pt x="551" y="1224"/>
                  <a:pt x="662" y="1295"/>
                  <a:pt x="771" y="1361"/>
                </a:cubicBezTo>
                <a:cubicBezTo>
                  <a:pt x="880" y="1427"/>
                  <a:pt x="999" y="1484"/>
                  <a:pt x="1110" y="1485"/>
                </a:cubicBezTo>
                <a:cubicBezTo>
                  <a:pt x="1221" y="1486"/>
                  <a:pt x="1338" y="1425"/>
                  <a:pt x="1440" y="1366"/>
                </a:cubicBezTo>
                <a:cubicBezTo>
                  <a:pt x="1542" y="1307"/>
                  <a:pt x="1615" y="1286"/>
                  <a:pt x="1723" y="1134"/>
                </a:cubicBezTo>
                <a:cubicBezTo>
                  <a:pt x="1831" y="982"/>
                  <a:pt x="2003" y="642"/>
                  <a:pt x="2086" y="453"/>
                </a:cubicBezTo>
                <a:cubicBezTo>
                  <a:pt x="2169" y="264"/>
                  <a:pt x="2195" y="132"/>
                  <a:pt x="2222" y="0"/>
                </a:cubicBezTo>
              </a:path>
            </a:pathLst>
          </a:custGeom>
          <a:noFill/>
          <a:ln w="28575" cap="flat"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9640" name="Freeform 8">
            <a:extLst>
              <a:ext uri="{FF2B5EF4-FFF2-40B4-BE49-F238E27FC236}">
                <a16:creationId xmlns:a16="http://schemas.microsoft.com/office/drawing/2014/main" id="{99AF3027-43A3-134E-3800-1F9FDE2B320C}"/>
              </a:ext>
            </a:extLst>
          </p:cNvPr>
          <p:cNvSpPr>
            <a:spLocks/>
          </p:cNvSpPr>
          <p:nvPr/>
        </p:nvSpPr>
        <p:spPr bwMode="auto">
          <a:xfrm>
            <a:off x="2608263" y="2701925"/>
            <a:ext cx="3527425" cy="2359025"/>
          </a:xfrm>
          <a:custGeom>
            <a:avLst/>
            <a:gdLst>
              <a:gd name="T0" fmla="*/ 0 w 2222"/>
              <a:gd name="T1" fmla="*/ 2147483646 h 1486"/>
              <a:gd name="T2" fmla="*/ 2147483646 w 2222"/>
              <a:gd name="T3" fmla="*/ 2147483646 h 1486"/>
              <a:gd name="T4" fmla="*/ 2147483646 w 2222"/>
              <a:gd name="T5" fmla="*/ 2147483646 h 1486"/>
              <a:gd name="T6" fmla="*/ 2147483646 w 2222"/>
              <a:gd name="T7" fmla="*/ 2147483646 h 1486"/>
              <a:gd name="T8" fmla="*/ 2147483646 w 2222"/>
              <a:gd name="T9" fmla="*/ 2147483646 h 1486"/>
              <a:gd name="T10" fmla="*/ 2147483646 w 2222"/>
              <a:gd name="T11" fmla="*/ 2147483646 h 1486"/>
              <a:gd name="T12" fmla="*/ 2147483646 w 2222"/>
              <a:gd name="T13" fmla="*/ 2147483646 h 1486"/>
              <a:gd name="T14" fmla="*/ 2147483646 w 2222"/>
              <a:gd name="T15" fmla="*/ 2147483646 h 1486"/>
              <a:gd name="T16" fmla="*/ 2147483646 w 2222"/>
              <a:gd name="T17" fmla="*/ 0 h 1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22" h="1486">
                <a:moveTo>
                  <a:pt x="0" y="45"/>
                </a:moveTo>
                <a:cubicBezTo>
                  <a:pt x="52" y="207"/>
                  <a:pt x="105" y="370"/>
                  <a:pt x="181" y="544"/>
                </a:cubicBezTo>
                <a:cubicBezTo>
                  <a:pt x="257" y="718"/>
                  <a:pt x="355" y="952"/>
                  <a:pt x="453" y="1088"/>
                </a:cubicBezTo>
                <a:cubicBezTo>
                  <a:pt x="551" y="1224"/>
                  <a:pt x="662" y="1295"/>
                  <a:pt x="771" y="1361"/>
                </a:cubicBezTo>
                <a:cubicBezTo>
                  <a:pt x="880" y="1427"/>
                  <a:pt x="999" y="1484"/>
                  <a:pt x="1110" y="1485"/>
                </a:cubicBezTo>
                <a:cubicBezTo>
                  <a:pt x="1221" y="1486"/>
                  <a:pt x="1338" y="1425"/>
                  <a:pt x="1440" y="1366"/>
                </a:cubicBezTo>
                <a:cubicBezTo>
                  <a:pt x="1542" y="1307"/>
                  <a:pt x="1615" y="1286"/>
                  <a:pt x="1723" y="1134"/>
                </a:cubicBezTo>
                <a:cubicBezTo>
                  <a:pt x="1831" y="982"/>
                  <a:pt x="2003" y="642"/>
                  <a:pt x="2086" y="453"/>
                </a:cubicBezTo>
                <a:cubicBezTo>
                  <a:pt x="2169" y="264"/>
                  <a:pt x="2195" y="132"/>
                  <a:pt x="2222" y="0"/>
                </a:cubicBezTo>
              </a:path>
            </a:pathLst>
          </a:custGeom>
          <a:noFill/>
          <a:ln w="28575" cap="flat"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 name="Text Box 4">
            <a:extLst>
              <a:ext uri="{FF2B5EF4-FFF2-40B4-BE49-F238E27FC236}">
                <a16:creationId xmlns:a16="http://schemas.microsoft.com/office/drawing/2014/main" id="{CB76BD25-DEB9-4498-BA15-795864A11EF8}"/>
              </a:ext>
            </a:extLst>
          </p:cNvPr>
          <p:cNvSpPr txBox="1">
            <a:spLocks noChangeArrowheads="1"/>
          </p:cNvSpPr>
          <p:nvPr/>
        </p:nvSpPr>
        <p:spPr bwMode="auto">
          <a:xfrm>
            <a:off x="-76200" y="5665788"/>
            <a:ext cx="373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50000"/>
              </a:spcBef>
              <a:buClrTx/>
              <a:buSzTx/>
              <a:buFontTx/>
              <a:buNone/>
            </a:pPr>
            <a:r>
              <a:rPr lang="en-US" altLang="en-US" sz="1800"/>
              <a:t>The symmetry of the reciprocal lattice requires:</a:t>
            </a:r>
          </a:p>
        </p:txBody>
      </p:sp>
      <p:graphicFrame>
        <p:nvGraphicFramePr>
          <p:cNvPr id="9" name="Object 2">
            <a:extLst>
              <a:ext uri="{FF2B5EF4-FFF2-40B4-BE49-F238E27FC236}">
                <a16:creationId xmlns:a16="http://schemas.microsoft.com/office/drawing/2014/main" id="{48BDEB2B-7596-2414-1480-DD799BE9D0E5}"/>
              </a:ext>
            </a:extLst>
          </p:cNvPr>
          <p:cNvGraphicFramePr>
            <a:graphicFrameLocks noChangeAspect="1"/>
          </p:cNvGraphicFramePr>
          <p:nvPr/>
        </p:nvGraphicFramePr>
        <p:xfrm>
          <a:off x="4038600" y="5778500"/>
          <a:ext cx="1774825" cy="374650"/>
        </p:xfrm>
        <a:graphic>
          <a:graphicData uri="http://schemas.openxmlformats.org/presentationml/2006/ole">
            <mc:AlternateContent xmlns:mc="http://schemas.openxmlformats.org/markup-compatibility/2006">
              <mc:Choice xmlns:v="urn:schemas-microsoft-com:vml" Requires="v">
                <p:oleObj name="Equation" r:id="rId6" imgW="1079500" imgH="228600" progId="Equation.3">
                  <p:embed/>
                </p:oleObj>
              </mc:Choice>
              <mc:Fallback>
                <p:oleObj name="Equation" r:id="rId6" imgW="1079500" imgH="228600" progId="Equation.3">
                  <p:embed/>
                  <p:pic>
                    <p:nvPicPr>
                      <p:cNvPr id="9" name="Object 2">
                        <a:extLst>
                          <a:ext uri="{FF2B5EF4-FFF2-40B4-BE49-F238E27FC236}">
                            <a16:creationId xmlns:a16="http://schemas.microsoft.com/office/drawing/2014/main" id="{48BDEB2B-7596-2414-1480-DD799BE9D0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5778500"/>
                        <a:ext cx="1774825" cy="3746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58">
            <a:extLst>
              <a:ext uri="{FF2B5EF4-FFF2-40B4-BE49-F238E27FC236}">
                <a16:creationId xmlns:a16="http://schemas.microsoft.com/office/drawing/2014/main" id="{7A317DC9-5DDC-F27A-F0E9-3E92C625E845}"/>
              </a:ext>
            </a:extLst>
          </p:cNvPr>
          <p:cNvSpPr txBox="1">
            <a:spLocks noChangeArrowheads="1"/>
          </p:cNvSpPr>
          <p:nvPr/>
        </p:nvSpPr>
        <p:spPr bwMode="auto">
          <a:xfrm>
            <a:off x="6164263" y="5503863"/>
            <a:ext cx="281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50000"/>
              </a:spcBef>
              <a:buClrTx/>
              <a:buSzTx/>
              <a:buFontTx/>
              <a:buNone/>
            </a:pPr>
            <a:r>
              <a:rPr lang="en-US" altLang="en-US" sz="1800"/>
              <a:t>Where k</a:t>
            </a:r>
            <a:r>
              <a:rPr lang="en-US" altLang="en-US" sz="1800" baseline="-25000"/>
              <a:t>1</a:t>
            </a:r>
            <a:r>
              <a:rPr lang="en-US" altLang="en-US" sz="1800"/>
              <a:t> is a wavevector lying in the 1</a:t>
            </a:r>
            <a:r>
              <a:rPr lang="en-US" altLang="en-US" sz="1800" baseline="30000"/>
              <a:t>st</a:t>
            </a:r>
            <a:r>
              <a:rPr lang="en-US" altLang="en-US" sz="1800"/>
              <a:t> BZ.</a:t>
            </a:r>
          </a:p>
        </p:txBody>
      </p:sp>
      <p:graphicFrame>
        <p:nvGraphicFramePr>
          <p:cNvPr id="11" name="Object 3">
            <a:extLst>
              <a:ext uri="{FF2B5EF4-FFF2-40B4-BE49-F238E27FC236}">
                <a16:creationId xmlns:a16="http://schemas.microsoft.com/office/drawing/2014/main" id="{B0904AA1-3D33-C0C3-7E97-951B0DD0F159}"/>
              </a:ext>
            </a:extLst>
          </p:cNvPr>
          <p:cNvGraphicFramePr>
            <a:graphicFrameLocks noChangeAspect="1"/>
          </p:cNvGraphicFramePr>
          <p:nvPr/>
        </p:nvGraphicFramePr>
        <p:xfrm>
          <a:off x="2751138" y="6229350"/>
          <a:ext cx="3641725" cy="614363"/>
        </p:xfrm>
        <a:graphic>
          <a:graphicData uri="http://schemas.openxmlformats.org/presentationml/2006/ole">
            <mc:AlternateContent xmlns:mc="http://schemas.openxmlformats.org/markup-compatibility/2006">
              <mc:Choice xmlns:v="urn:schemas-microsoft-com:vml" Requires="v">
                <p:oleObj name="Equation" r:id="rId8" imgW="1930400" imgH="419100" progId="Equation.3">
                  <p:embed/>
                </p:oleObj>
              </mc:Choice>
              <mc:Fallback>
                <p:oleObj name="Equation" r:id="rId8" imgW="1930400" imgH="419100" progId="Equation.3">
                  <p:embed/>
                  <p:pic>
                    <p:nvPicPr>
                      <p:cNvPr id="11" name="Object 3">
                        <a:extLst>
                          <a:ext uri="{FF2B5EF4-FFF2-40B4-BE49-F238E27FC236}">
                            <a16:creationId xmlns:a16="http://schemas.microsoft.com/office/drawing/2014/main" id="{B0904AA1-3D33-C0C3-7E97-951B0DD0F15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1138" y="6229350"/>
                        <a:ext cx="3641725" cy="614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2227">
                                            <p:txEl>
                                              <p:pRg st="0" end="0"/>
                                            </p:txEl>
                                          </p:spTgt>
                                        </p:tgtEl>
                                      </p:cBhvr>
                                    </p:animEffect>
                                    <p:animScale>
                                      <p:cBhvr>
                                        <p:cTn id="7" dur="250" autoRev="1" fill="hold"/>
                                        <p:tgtEl>
                                          <p:spTgt spid="52227">
                                            <p:txEl>
                                              <p:pRg st="0" end="0"/>
                                            </p:txEl>
                                          </p:spTgt>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6964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69639"/>
                                        </p:tgtEl>
                                        <p:attrNameLst>
                                          <p:attrName>style.visibility</p:attrName>
                                        </p:attrNameLst>
                                      </p:cBhvr>
                                      <p:to>
                                        <p:strVal val="visible"/>
                                      </p:to>
                                    </p:se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8" grpId="0" autoUpdateAnimBg="0"/>
      <p:bldP spid="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547F41C9-1DA0-0637-51AD-6048AAFE4177}"/>
              </a:ext>
            </a:extLst>
          </p:cNvPr>
          <p:cNvSpPr>
            <a:spLocks noGrp="1" noChangeArrowheads="1"/>
          </p:cNvSpPr>
          <p:nvPr>
            <p:ph type="title"/>
          </p:nvPr>
        </p:nvSpPr>
        <p:spPr/>
        <p:txBody>
          <a:bodyPr/>
          <a:lstStyle/>
          <a:p>
            <a:pPr algn="ctr"/>
            <a:r>
              <a:rPr lang="en-US" altLang="en-US"/>
              <a:t>Free Electron Brillouin Zone</a:t>
            </a:r>
          </a:p>
        </p:txBody>
      </p:sp>
      <p:pic>
        <p:nvPicPr>
          <p:cNvPr id="102403" name="Picture 5">
            <a:extLst>
              <a:ext uri="{FF2B5EF4-FFF2-40B4-BE49-F238E27FC236}">
                <a16:creationId xmlns:a16="http://schemas.microsoft.com/office/drawing/2014/main" id="{5083C92E-D0AD-615A-E590-EBC76BE5F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4738"/>
            <a:ext cx="91440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Box 6">
            <a:extLst>
              <a:ext uri="{FF2B5EF4-FFF2-40B4-BE49-F238E27FC236}">
                <a16:creationId xmlns:a16="http://schemas.microsoft.com/office/drawing/2014/main" id="{66096C69-F5BC-91F6-66CA-EDCF5C3E1541}"/>
              </a:ext>
            </a:extLst>
          </p:cNvPr>
          <p:cNvSpPr txBox="1">
            <a:spLocks noChangeArrowheads="1"/>
          </p:cNvSpPr>
          <p:nvPr/>
        </p:nvSpPr>
        <p:spPr bwMode="auto">
          <a:xfrm>
            <a:off x="268288" y="5883275"/>
            <a:ext cx="3887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1800"/>
              <a:t>Repeated Zone Scheme contains a lot of redundant info</a:t>
            </a:r>
          </a:p>
        </p:txBody>
      </p:sp>
      <p:sp>
        <p:nvSpPr>
          <p:cNvPr id="102405" name="TextBox 7">
            <a:extLst>
              <a:ext uri="{FF2B5EF4-FFF2-40B4-BE49-F238E27FC236}">
                <a16:creationId xmlns:a16="http://schemas.microsoft.com/office/drawing/2014/main" id="{F7E10A1C-47BE-E16C-D6BF-9D6F01623B5D}"/>
              </a:ext>
            </a:extLst>
          </p:cNvPr>
          <p:cNvSpPr txBox="1">
            <a:spLocks noChangeArrowheads="1"/>
          </p:cNvSpPr>
          <p:nvPr/>
        </p:nvSpPr>
        <p:spPr bwMode="auto">
          <a:xfrm>
            <a:off x="6659563" y="5837238"/>
            <a:ext cx="367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800"/>
              <a:t>First Brillouin Zone</a:t>
            </a:r>
          </a:p>
        </p:txBody>
      </p:sp>
      <p:sp>
        <p:nvSpPr>
          <p:cNvPr id="102406" name="TextBox 8">
            <a:extLst>
              <a:ext uri="{FF2B5EF4-FFF2-40B4-BE49-F238E27FC236}">
                <a16:creationId xmlns:a16="http://schemas.microsoft.com/office/drawing/2014/main" id="{F386B3C9-11EE-F183-1B05-C0CF5059E27E}"/>
              </a:ext>
            </a:extLst>
          </p:cNvPr>
          <p:cNvSpPr txBox="1">
            <a:spLocks noChangeArrowheads="1"/>
          </p:cNvSpPr>
          <p:nvPr/>
        </p:nvSpPr>
        <p:spPr bwMode="auto">
          <a:xfrm>
            <a:off x="250825" y="1697038"/>
            <a:ext cx="889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2000"/>
              <a:t>Common Methods of Representing the Dispersion Relation E(k)</a:t>
            </a:r>
          </a:p>
        </p:txBody>
      </p:sp>
      <p:graphicFrame>
        <p:nvGraphicFramePr>
          <p:cNvPr id="10" name="Object 2">
            <a:extLst>
              <a:ext uri="{FF2B5EF4-FFF2-40B4-BE49-F238E27FC236}">
                <a16:creationId xmlns:a16="http://schemas.microsoft.com/office/drawing/2014/main" id="{54846248-3E9E-6F25-3BA7-34223235361B}"/>
              </a:ext>
            </a:extLst>
          </p:cNvPr>
          <p:cNvGraphicFramePr>
            <a:graphicFrameLocks noChangeAspect="1"/>
          </p:cNvGraphicFramePr>
          <p:nvPr/>
        </p:nvGraphicFramePr>
        <p:xfrm>
          <a:off x="5292725" y="4292600"/>
          <a:ext cx="577850" cy="649288"/>
        </p:xfrm>
        <a:graphic>
          <a:graphicData uri="http://schemas.openxmlformats.org/presentationml/2006/ole">
            <mc:AlternateContent xmlns:mc="http://schemas.openxmlformats.org/markup-compatibility/2006">
              <mc:Choice xmlns:v="urn:schemas-microsoft-com:vml" Requires="v">
                <p:oleObj name="Equation" r:id="rId4" imgW="203112" imgH="228501" progId="Equation.3">
                  <p:embed/>
                </p:oleObj>
              </mc:Choice>
              <mc:Fallback>
                <p:oleObj name="Equation" r:id="rId4" imgW="203112" imgH="228501" progId="Equation.3">
                  <p:embed/>
                  <p:pic>
                    <p:nvPicPr>
                      <p:cNvPr id="10" name="Object 2">
                        <a:extLst>
                          <a:ext uri="{FF2B5EF4-FFF2-40B4-BE49-F238E27FC236}">
                            <a16:creationId xmlns:a16="http://schemas.microsoft.com/office/drawing/2014/main" id="{54846248-3E9E-6F25-3BA7-3422323536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4292600"/>
                        <a:ext cx="5778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oleObj>
              </mc:Fallback>
            </mc:AlternateContent>
          </a:graphicData>
        </a:graphic>
      </p:graphicFrame>
      <p:graphicFrame>
        <p:nvGraphicFramePr>
          <p:cNvPr id="11" name="Object 2">
            <a:extLst>
              <a:ext uri="{FF2B5EF4-FFF2-40B4-BE49-F238E27FC236}">
                <a16:creationId xmlns:a16="http://schemas.microsoft.com/office/drawing/2014/main" id="{427C074C-1D3D-E73F-49A3-C65945598CD3}"/>
              </a:ext>
            </a:extLst>
          </p:cNvPr>
          <p:cNvGraphicFramePr>
            <a:graphicFrameLocks noChangeAspect="1"/>
          </p:cNvGraphicFramePr>
          <p:nvPr/>
        </p:nvGraphicFramePr>
        <p:xfrm>
          <a:off x="5208588" y="3760788"/>
          <a:ext cx="650875" cy="649287"/>
        </p:xfrm>
        <a:graphic>
          <a:graphicData uri="http://schemas.openxmlformats.org/presentationml/2006/ole">
            <mc:AlternateContent xmlns:mc="http://schemas.openxmlformats.org/markup-compatibility/2006">
              <mc:Choice xmlns:v="urn:schemas-microsoft-com:vml" Requires="v">
                <p:oleObj name="Equation" r:id="rId6" imgW="228600" imgH="228600" progId="Equation.3">
                  <p:embed/>
                </p:oleObj>
              </mc:Choice>
              <mc:Fallback>
                <p:oleObj name="Equation" r:id="rId6" imgW="228600" imgH="228600" progId="Equation.3">
                  <p:embed/>
                  <p:pic>
                    <p:nvPicPr>
                      <p:cNvPr id="11" name="Object 2">
                        <a:extLst>
                          <a:ext uri="{FF2B5EF4-FFF2-40B4-BE49-F238E27FC236}">
                            <a16:creationId xmlns:a16="http://schemas.microsoft.com/office/drawing/2014/main" id="{427C074C-1D3D-E73F-49A3-C65945598C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8588" y="3760788"/>
                        <a:ext cx="6508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oleObj>
              </mc:Fallback>
            </mc:AlternateContent>
          </a:graphicData>
        </a:graphic>
      </p:graphicFrame>
      <p:graphicFrame>
        <p:nvGraphicFramePr>
          <p:cNvPr id="12" name="Object 2">
            <a:extLst>
              <a:ext uri="{FF2B5EF4-FFF2-40B4-BE49-F238E27FC236}">
                <a16:creationId xmlns:a16="http://schemas.microsoft.com/office/drawing/2014/main" id="{4CA555DB-420F-CCDF-76FF-C3075BB20341}"/>
              </a:ext>
            </a:extLst>
          </p:cNvPr>
          <p:cNvGraphicFramePr>
            <a:graphicFrameLocks noChangeAspect="1"/>
          </p:cNvGraphicFramePr>
          <p:nvPr/>
        </p:nvGraphicFramePr>
        <p:xfrm>
          <a:off x="5214938" y="3113088"/>
          <a:ext cx="614362" cy="649287"/>
        </p:xfrm>
        <a:graphic>
          <a:graphicData uri="http://schemas.openxmlformats.org/presentationml/2006/ole">
            <mc:AlternateContent xmlns:mc="http://schemas.openxmlformats.org/markup-compatibility/2006">
              <mc:Choice xmlns:v="urn:schemas-microsoft-com:vml" Requires="v">
                <p:oleObj name="Equation" r:id="rId8" imgW="215806" imgH="228501" progId="Equation.3">
                  <p:embed/>
                </p:oleObj>
              </mc:Choice>
              <mc:Fallback>
                <p:oleObj name="Equation" r:id="rId8" imgW="215806" imgH="228501" progId="Equation.3">
                  <p:embed/>
                  <p:pic>
                    <p:nvPicPr>
                      <p:cNvPr id="12" name="Object 2">
                        <a:extLst>
                          <a:ext uri="{FF2B5EF4-FFF2-40B4-BE49-F238E27FC236}">
                            <a16:creationId xmlns:a16="http://schemas.microsoft.com/office/drawing/2014/main" id="{4CA555DB-420F-CCDF-76FF-C3075BB203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4938" y="3113088"/>
                        <a:ext cx="61436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oleObj>
              </mc:Fallback>
            </mc:AlternateContent>
          </a:graphicData>
        </a:graphic>
      </p:graphicFrame>
      <p:graphicFrame>
        <p:nvGraphicFramePr>
          <p:cNvPr id="13" name="Object 2">
            <a:extLst>
              <a:ext uri="{FF2B5EF4-FFF2-40B4-BE49-F238E27FC236}">
                <a16:creationId xmlns:a16="http://schemas.microsoft.com/office/drawing/2014/main" id="{C3A20901-DD60-80EB-D57A-D743410ACC14}"/>
              </a:ext>
            </a:extLst>
          </p:cNvPr>
          <p:cNvGraphicFramePr>
            <a:graphicFrameLocks noChangeAspect="1"/>
          </p:cNvGraphicFramePr>
          <p:nvPr/>
        </p:nvGraphicFramePr>
        <p:xfrm>
          <a:off x="4156075" y="5202238"/>
          <a:ext cx="3886200" cy="1638300"/>
        </p:xfrm>
        <a:graphic>
          <a:graphicData uri="http://schemas.openxmlformats.org/presentationml/2006/ole">
            <mc:AlternateContent xmlns:mc="http://schemas.openxmlformats.org/markup-compatibility/2006">
              <mc:Choice xmlns:v="urn:schemas-microsoft-com:vml" Requires="v">
                <p:oleObj name="Equation" r:id="rId10" imgW="1143000" imgH="482600" progId="Equation.3">
                  <p:embed/>
                </p:oleObj>
              </mc:Choice>
              <mc:Fallback>
                <p:oleObj name="Equation" r:id="rId10" imgW="1143000" imgH="482600" progId="Equation.3">
                  <p:embed/>
                  <p:pic>
                    <p:nvPicPr>
                      <p:cNvPr id="13" name="Object 2">
                        <a:extLst>
                          <a:ext uri="{FF2B5EF4-FFF2-40B4-BE49-F238E27FC236}">
                            <a16:creationId xmlns:a16="http://schemas.microsoft.com/office/drawing/2014/main" id="{C3A20901-DD60-80EB-D57A-D743410ACC1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6075" y="5202238"/>
                        <a:ext cx="3886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11">
            <a:extLst>
              <a:ext uri="{FF2B5EF4-FFF2-40B4-BE49-F238E27FC236}">
                <a16:creationId xmlns:a16="http://schemas.microsoft.com/office/drawing/2014/main" id="{241FA0F5-6774-B4A8-F665-FD1C13E80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313"/>
            <a:ext cx="916781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Box 13">
            <a:extLst>
              <a:ext uri="{FF2B5EF4-FFF2-40B4-BE49-F238E27FC236}">
                <a16:creationId xmlns:a16="http://schemas.microsoft.com/office/drawing/2014/main" id="{E9EF9E0F-4C2A-E214-A7C8-B022D2D86017}"/>
              </a:ext>
            </a:extLst>
          </p:cNvPr>
          <p:cNvSpPr txBox="1">
            <a:spLocks noChangeArrowheads="1"/>
          </p:cNvSpPr>
          <p:nvPr/>
        </p:nvSpPr>
        <p:spPr bwMode="auto">
          <a:xfrm>
            <a:off x="539750" y="4186238"/>
            <a:ext cx="2624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800"/>
              <a:t>fcc in real space </a:t>
            </a:r>
          </a:p>
        </p:txBody>
      </p:sp>
      <p:cxnSp>
        <p:nvCxnSpPr>
          <p:cNvPr id="15" name="Straight Connector 14">
            <a:extLst>
              <a:ext uri="{FF2B5EF4-FFF2-40B4-BE49-F238E27FC236}">
                <a16:creationId xmlns:a16="http://schemas.microsoft.com/office/drawing/2014/main" id="{19458232-90C8-48F9-46E2-E4F2BF42BB2D}"/>
              </a:ext>
            </a:extLst>
          </p:cNvPr>
          <p:cNvCxnSpPr/>
          <p:nvPr/>
        </p:nvCxnSpPr>
        <p:spPr>
          <a:xfrm>
            <a:off x="3563938" y="3357563"/>
            <a:ext cx="5256212"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0F648B-9CB4-15DA-AF2B-31857A225BEC}"/>
              </a:ext>
            </a:extLst>
          </p:cNvPr>
          <p:cNvCxnSpPr/>
          <p:nvPr/>
        </p:nvCxnSpPr>
        <p:spPr>
          <a:xfrm>
            <a:off x="3563938" y="3589338"/>
            <a:ext cx="5256212"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FA1DD54-60DC-ABF4-C23E-E1417E085123}"/>
              </a:ext>
            </a:extLst>
          </p:cNvPr>
          <p:cNvCxnSpPr/>
          <p:nvPr/>
        </p:nvCxnSpPr>
        <p:spPr>
          <a:xfrm>
            <a:off x="3716338" y="2547938"/>
            <a:ext cx="5256212"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04455" name="Title 1">
            <a:extLst>
              <a:ext uri="{FF2B5EF4-FFF2-40B4-BE49-F238E27FC236}">
                <a16:creationId xmlns:a16="http://schemas.microsoft.com/office/drawing/2014/main" id="{2B1A6313-2FDE-7B27-846C-C9278CA0044E}"/>
              </a:ext>
            </a:extLst>
          </p:cNvPr>
          <p:cNvSpPr>
            <a:spLocks noGrp="1" noChangeArrowheads="1"/>
          </p:cNvSpPr>
          <p:nvPr>
            <p:ph type="title"/>
          </p:nvPr>
        </p:nvSpPr>
        <p:spPr>
          <a:xfrm>
            <a:off x="457200" y="128588"/>
            <a:ext cx="8229600" cy="1139825"/>
          </a:xfrm>
        </p:spPr>
        <p:txBody>
          <a:bodyPr/>
          <a:lstStyle/>
          <a:p>
            <a:pPr algn="ctr"/>
            <a:r>
              <a:rPr lang="en-US" altLang="en-US"/>
              <a:t>Why does this dispersion relation look different?</a:t>
            </a:r>
          </a:p>
        </p:txBody>
      </p:sp>
      <p:sp>
        <p:nvSpPr>
          <p:cNvPr id="104456" name="TextBox 8">
            <a:extLst>
              <a:ext uri="{FF2B5EF4-FFF2-40B4-BE49-F238E27FC236}">
                <a16:creationId xmlns:a16="http://schemas.microsoft.com/office/drawing/2014/main" id="{F561D331-1EEC-CDB8-5621-9144587B6946}"/>
              </a:ext>
            </a:extLst>
          </p:cNvPr>
          <p:cNvSpPr txBox="1">
            <a:spLocks noChangeArrowheads="1"/>
          </p:cNvSpPr>
          <p:nvPr/>
        </p:nvSpPr>
        <p:spPr bwMode="auto">
          <a:xfrm>
            <a:off x="1908175" y="2497138"/>
            <a:ext cx="46038"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400"/>
              <a:t>L</a:t>
            </a:r>
          </a:p>
        </p:txBody>
      </p:sp>
      <p:sp>
        <p:nvSpPr>
          <p:cNvPr id="104457" name="TextBox 21">
            <a:extLst>
              <a:ext uri="{FF2B5EF4-FFF2-40B4-BE49-F238E27FC236}">
                <a16:creationId xmlns:a16="http://schemas.microsoft.com/office/drawing/2014/main" id="{995BB2A3-0552-685F-E17D-574F4086C064}"/>
              </a:ext>
            </a:extLst>
          </p:cNvPr>
          <p:cNvSpPr txBox="1">
            <a:spLocks noChangeArrowheads="1"/>
          </p:cNvSpPr>
          <p:nvPr/>
        </p:nvSpPr>
        <p:spPr bwMode="auto">
          <a:xfrm>
            <a:off x="1908175" y="3303588"/>
            <a:ext cx="142875"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400"/>
              <a:t>K</a:t>
            </a:r>
          </a:p>
        </p:txBody>
      </p:sp>
      <p:sp>
        <p:nvSpPr>
          <p:cNvPr id="104458" name="TextBox 22">
            <a:extLst>
              <a:ext uri="{FF2B5EF4-FFF2-40B4-BE49-F238E27FC236}">
                <a16:creationId xmlns:a16="http://schemas.microsoft.com/office/drawing/2014/main" id="{5C24D1EF-CA51-822E-D412-22A867B424EF}"/>
              </a:ext>
            </a:extLst>
          </p:cNvPr>
          <p:cNvSpPr txBox="1">
            <a:spLocks noChangeArrowheads="1"/>
          </p:cNvSpPr>
          <p:nvPr/>
        </p:nvSpPr>
        <p:spPr bwMode="auto">
          <a:xfrm>
            <a:off x="909638" y="3421063"/>
            <a:ext cx="107950"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400"/>
              <a:t>X</a:t>
            </a:r>
          </a:p>
        </p:txBody>
      </p:sp>
      <p:sp>
        <p:nvSpPr>
          <p:cNvPr id="104459" name="TextBox 23">
            <a:extLst>
              <a:ext uri="{FF2B5EF4-FFF2-40B4-BE49-F238E27FC236}">
                <a16:creationId xmlns:a16="http://schemas.microsoft.com/office/drawing/2014/main" id="{954D6F86-17D2-9403-EF44-8D48A0EC6599}"/>
              </a:ext>
            </a:extLst>
          </p:cNvPr>
          <p:cNvSpPr txBox="1">
            <a:spLocks noChangeArrowheads="1"/>
          </p:cNvSpPr>
          <p:nvPr/>
        </p:nvSpPr>
        <p:spPr bwMode="auto">
          <a:xfrm>
            <a:off x="6443663" y="4229100"/>
            <a:ext cx="288925"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400"/>
              <a:t>L</a:t>
            </a:r>
          </a:p>
        </p:txBody>
      </p:sp>
      <p:sp>
        <p:nvSpPr>
          <p:cNvPr id="104460" name="TextBox 24">
            <a:extLst>
              <a:ext uri="{FF2B5EF4-FFF2-40B4-BE49-F238E27FC236}">
                <a16:creationId xmlns:a16="http://schemas.microsoft.com/office/drawing/2014/main" id="{57896703-70C3-E0B0-8A05-5CCB835446CB}"/>
              </a:ext>
            </a:extLst>
          </p:cNvPr>
          <p:cNvSpPr txBox="1">
            <a:spLocks noChangeArrowheads="1"/>
          </p:cNvSpPr>
          <p:nvPr/>
        </p:nvSpPr>
        <p:spPr bwMode="auto">
          <a:xfrm>
            <a:off x="6043613" y="4233863"/>
            <a:ext cx="288925"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400"/>
              <a:t>L</a:t>
            </a:r>
          </a:p>
        </p:txBody>
      </p:sp>
      <p:sp>
        <p:nvSpPr>
          <p:cNvPr id="104461" name="TextBox 25">
            <a:extLst>
              <a:ext uri="{FF2B5EF4-FFF2-40B4-BE49-F238E27FC236}">
                <a16:creationId xmlns:a16="http://schemas.microsoft.com/office/drawing/2014/main" id="{2E381380-C987-1077-817E-0C38C08B5DF3}"/>
              </a:ext>
            </a:extLst>
          </p:cNvPr>
          <p:cNvSpPr txBox="1">
            <a:spLocks noChangeArrowheads="1"/>
          </p:cNvSpPr>
          <p:nvPr/>
        </p:nvSpPr>
        <p:spPr bwMode="auto">
          <a:xfrm>
            <a:off x="8440738" y="4229100"/>
            <a:ext cx="142875"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400"/>
              <a:t>K</a:t>
            </a:r>
          </a:p>
        </p:txBody>
      </p:sp>
      <p:sp>
        <p:nvSpPr>
          <p:cNvPr id="104462" name="TextBox 26">
            <a:extLst>
              <a:ext uri="{FF2B5EF4-FFF2-40B4-BE49-F238E27FC236}">
                <a16:creationId xmlns:a16="http://schemas.microsoft.com/office/drawing/2014/main" id="{7BBC28DB-AB9F-1FFC-99EB-485B658F3BF7}"/>
              </a:ext>
            </a:extLst>
          </p:cNvPr>
          <p:cNvSpPr txBox="1">
            <a:spLocks noChangeArrowheads="1"/>
          </p:cNvSpPr>
          <p:nvPr/>
        </p:nvSpPr>
        <p:spPr bwMode="auto">
          <a:xfrm>
            <a:off x="4271963" y="4233863"/>
            <a:ext cx="177800"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400"/>
              <a:t>X</a:t>
            </a:r>
          </a:p>
        </p:txBody>
      </p:sp>
      <p:sp>
        <p:nvSpPr>
          <p:cNvPr id="104463" name="TextBox 27">
            <a:extLst>
              <a:ext uri="{FF2B5EF4-FFF2-40B4-BE49-F238E27FC236}">
                <a16:creationId xmlns:a16="http://schemas.microsoft.com/office/drawing/2014/main" id="{211A1936-28A9-5630-4AA1-FF3A1B3CFD87}"/>
              </a:ext>
            </a:extLst>
          </p:cNvPr>
          <p:cNvSpPr txBox="1">
            <a:spLocks noChangeArrowheads="1"/>
          </p:cNvSpPr>
          <p:nvPr/>
        </p:nvSpPr>
        <p:spPr bwMode="auto">
          <a:xfrm>
            <a:off x="4735513" y="4251325"/>
            <a:ext cx="107950"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400"/>
              <a:t>X</a:t>
            </a:r>
          </a:p>
        </p:txBody>
      </p:sp>
      <p:sp>
        <p:nvSpPr>
          <p:cNvPr id="29" name="TextBox 28">
            <a:extLst>
              <a:ext uri="{FF2B5EF4-FFF2-40B4-BE49-F238E27FC236}">
                <a16:creationId xmlns:a16="http://schemas.microsoft.com/office/drawing/2014/main" id="{8C3A630C-3DC2-1004-FA85-0D676F40B745}"/>
              </a:ext>
            </a:extLst>
          </p:cNvPr>
          <p:cNvSpPr txBox="1">
            <a:spLocks noChangeArrowheads="1"/>
          </p:cNvSpPr>
          <p:nvPr/>
        </p:nvSpPr>
        <p:spPr bwMode="auto">
          <a:xfrm>
            <a:off x="279400" y="4948238"/>
            <a:ext cx="88423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2400" dirty="0">
                <a:solidFill>
                  <a:srgbClr val="FF0000"/>
                </a:solidFill>
              </a:rPr>
              <a:t>In a few classes, we will learn to plot these in the zero potential approximation, which is actually pretty good! And look for how to do better.</a:t>
            </a:r>
          </a:p>
          <a:p>
            <a:pPr algn="ctr">
              <a:spcBef>
                <a:spcPct val="0"/>
              </a:spcBef>
              <a:buClrTx/>
              <a:buSzTx/>
              <a:buFontTx/>
              <a:buNone/>
            </a:pPr>
            <a:endParaRPr lang="en-US" altLang="en-US" sz="2400" dirty="0">
              <a:solidFill>
                <a:srgbClr val="FF0000"/>
              </a:solidFill>
            </a:endParaRPr>
          </a:p>
          <a:p>
            <a:pPr algn="ctr">
              <a:spcBef>
                <a:spcPct val="0"/>
              </a:spcBef>
              <a:buClrTx/>
              <a:buSzTx/>
              <a:buFontTx/>
              <a:buNone/>
            </a:pPr>
            <a:r>
              <a:rPr lang="en-US" altLang="en-US" sz="2400" dirty="0">
                <a:solidFill>
                  <a:srgbClr val="FF0000"/>
                </a:solidFill>
              </a:rPr>
              <a:t>Sometimes the gaps are larger. We’ll look at why soon.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4">
            <a:extLst>
              <a:ext uri="{FF2B5EF4-FFF2-40B4-BE49-F238E27FC236}">
                <a16:creationId xmlns:a16="http://schemas.microsoft.com/office/drawing/2014/main" id="{56D0AC9A-2594-67CE-0095-59535E4A5C40}"/>
              </a:ext>
            </a:extLst>
          </p:cNvPr>
          <p:cNvSpPr>
            <a:spLocks noGrp="1" noChangeArrowheads="1"/>
          </p:cNvSpPr>
          <p:nvPr>
            <p:ph type="title"/>
          </p:nvPr>
        </p:nvSpPr>
        <p:spPr/>
        <p:txBody>
          <a:bodyPr/>
          <a:lstStyle/>
          <a:p>
            <a:pPr algn="ctr"/>
            <a:r>
              <a:rPr lang="en-US" altLang="en-US" dirty="0"/>
              <a:t>Heat capacity of metals</a:t>
            </a:r>
          </a:p>
        </p:txBody>
      </p:sp>
      <p:sp>
        <p:nvSpPr>
          <p:cNvPr id="107523" name="Content Placeholder 5">
            <a:extLst>
              <a:ext uri="{FF2B5EF4-FFF2-40B4-BE49-F238E27FC236}">
                <a16:creationId xmlns:a16="http://schemas.microsoft.com/office/drawing/2014/main" id="{CFAD8577-6583-55A1-39D9-D857A145A629}"/>
              </a:ext>
            </a:extLst>
          </p:cNvPr>
          <p:cNvSpPr>
            <a:spLocks noGrp="1" noChangeArrowheads="1"/>
          </p:cNvSpPr>
          <p:nvPr>
            <p:ph idx="1"/>
          </p:nvPr>
        </p:nvSpPr>
        <p:spPr>
          <a:xfrm>
            <a:off x="457200" y="1484313"/>
            <a:ext cx="8229600" cy="4530725"/>
          </a:xfrm>
        </p:spPr>
        <p:txBody>
          <a:bodyPr/>
          <a:lstStyle/>
          <a:p>
            <a:r>
              <a:rPr lang="en-US" altLang="en-US"/>
              <a:t>We mentioned before that in the case of metals, the electronic structure materials more than the phonon contribution.</a:t>
            </a:r>
          </a:p>
          <a:p>
            <a:endParaRPr lang="en-US" altLang="en-US"/>
          </a:p>
          <a:p>
            <a:r>
              <a:rPr lang="en-US" altLang="en-US"/>
              <a:t>Let’s look at how we can determine</a:t>
            </a:r>
          </a:p>
        </p:txBody>
      </p:sp>
      <p:pic>
        <p:nvPicPr>
          <p:cNvPr id="4" name="Picture 3">
            <a:extLst>
              <a:ext uri="{FF2B5EF4-FFF2-40B4-BE49-F238E27FC236}">
                <a16:creationId xmlns:a16="http://schemas.microsoft.com/office/drawing/2014/main" id="{939F4149-0457-99AD-6DE6-1F567BFA4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828925"/>
            <a:ext cx="7777163"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TextBox 1">
            <a:extLst>
              <a:ext uri="{FF2B5EF4-FFF2-40B4-BE49-F238E27FC236}">
                <a16:creationId xmlns:a16="http://schemas.microsoft.com/office/drawing/2014/main" id="{F39FB4E7-EC6B-53C8-00EB-5A8B6798D934}"/>
              </a:ext>
            </a:extLst>
          </p:cNvPr>
          <p:cNvSpPr txBox="1">
            <a:spLocks noChangeArrowheads="1"/>
          </p:cNvSpPr>
          <p:nvPr/>
        </p:nvSpPr>
        <p:spPr bwMode="auto">
          <a:xfrm>
            <a:off x="3276600" y="3636963"/>
            <a:ext cx="3095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800">
                <a:solidFill>
                  <a:srgbClr val="FF0000"/>
                </a:solidFill>
              </a:rPr>
              <a:t>Energy due to phonons</a:t>
            </a:r>
          </a:p>
        </p:txBody>
      </p:sp>
      <p:sp>
        <p:nvSpPr>
          <p:cNvPr id="107526" name="TextBox 2">
            <a:extLst>
              <a:ext uri="{FF2B5EF4-FFF2-40B4-BE49-F238E27FC236}">
                <a16:creationId xmlns:a16="http://schemas.microsoft.com/office/drawing/2014/main" id="{8F84AE52-F900-393D-5302-728460F4EEBD}"/>
              </a:ext>
            </a:extLst>
          </p:cNvPr>
          <p:cNvSpPr txBox="1">
            <a:spLocks noChangeArrowheads="1"/>
          </p:cNvSpPr>
          <p:nvPr/>
        </p:nvSpPr>
        <p:spPr bwMode="auto">
          <a:xfrm>
            <a:off x="5364163" y="5684838"/>
            <a:ext cx="3095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1800">
                <a:solidFill>
                  <a:srgbClr val="FF0000"/>
                </a:solidFill>
              </a:rPr>
              <a:t>But there is also energy from the electronic structure. Why did we ignore it before?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8" name="Picture 4">
            <a:extLst>
              <a:ext uri="{FF2B5EF4-FFF2-40B4-BE49-F238E27FC236}">
                <a16:creationId xmlns:a16="http://schemas.microsoft.com/office/drawing/2014/main" id="{AE6D0B59-3F66-1CCB-5C64-F0CA76E68A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258" y="2298700"/>
            <a:ext cx="8351838"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9" name="TextBox 5">
            <a:extLst>
              <a:ext uri="{FF2B5EF4-FFF2-40B4-BE49-F238E27FC236}">
                <a16:creationId xmlns:a16="http://schemas.microsoft.com/office/drawing/2014/main" id="{4A726245-A918-DB0D-799B-CAEBCF6132DC}"/>
              </a:ext>
            </a:extLst>
          </p:cNvPr>
          <p:cNvSpPr txBox="1">
            <a:spLocks noChangeArrowheads="1"/>
          </p:cNvSpPr>
          <p:nvPr/>
        </p:nvSpPr>
        <p:spPr bwMode="auto">
          <a:xfrm>
            <a:off x="457200" y="1417638"/>
            <a:ext cx="85137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dirty="0"/>
              <a:t>At the chemical potential, there is a 50% chance of finding an electron</a:t>
            </a:r>
          </a:p>
        </p:txBody>
      </p:sp>
      <p:graphicFrame>
        <p:nvGraphicFramePr>
          <p:cNvPr id="8" name="Object 3">
            <a:extLst>
              <a:ext uri="{FF2B5EF4-FFF2-40B4-BE49-F238E27FC236}">
                <a16:creationId xmlns:a16="http://schemas.microsoft.com/office/drawing/2014/main" id="{668C7EBE-5672-609C-A2DA-636C1ED89C8E}"/>
              </a:ext>
            </a:extLst>
          </p:cNvPr>
          <p:cNvGraphicFramePr>
            <a:graphicFrameLocks noChangeAspect="1"/>
          </p:cNvGraphicFramePr>
          <p:nvPr/>
        </p:nvGraphicFramePr>
        <p:xfrm>
          <a:off x="7026275" y="2817813"/>
          <a:ext cx="1581150" cy="434975"/>
        </p:xfrm>
        <a:graphic>
          <a:graphicData uri="http://schemas.openxmlformats.org/presentationml/2006/ole">
            <mc:AlternateContent xmlns:mc="http://schemas.openxmlformats.org/markup-compatibility/2006">
              <mc:Choice xmlns:v="urn:schemas-microsoft-com:vml" Requires="v">
                <p:oleObj name="Equation" r:id="rId4" imgW="736600" imgH="203200" progId="Equation.3">
                  <p:embed/>
                </p:oleObj>
              </mc:Choice>
              <mc:Fallback>
                <p:oleObj name="Equation" r:id="rId4" imgW="736600" imgH="203200" progId="Equation.3">
                  <p:embed/>
                  <p:pic>
                    <p:nvPicPr>
                      <p:cNvPr id="8" name="Object 3">
                        <a:extLst>
                          <a:ext uri="{FF2B5EF4-FFF2-40B4-BE49-F238E27FC236}">
                            <a16:creationId xmlns:a16="http://schemas.microsoft.com/office/drawing/2014/main" id="{668C7EBE-5672-609C-A2DA-636C1ED89C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275" y="2817813"/>
                        <a:ext cx="1581150" cy="434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itle 4">
            <a:extLst>
              <a:ext uri="{FF2B5EF4-FFF2-40B4-BE49-F238E27FC236}">
                <a16:creationId xmlns:a16="http://schemas.microsoft.com/office/drawing/2014/main" id="{B68E71DA-3BE7-8B2B-D1EC-B975B47EE734}"/>
              </a:ext>
            </a:extLst>
          </p:cNvPr>
          <p:cNvSpPr txBox="1">
            <a:spLocks noChangeArrowheads="1"/>
          </p:cNvSpPr>
          <p:nvPr/>
        </p:nvSpPr>
        <p:spPr bwMode="auto">
          <a:xfrm>
            <a:off x="478702" y="365919"/>
            <a:ext cx="86868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a:lstStyle>
          <a:p>
            <a:pPr algn="ctr"/>
            <a:r>
              <a:rPr lang="en-US" altLang="en-US" kern="0" dirty="0"/>
              <a:t>To Determine Thermal Properties, We Need the Fermi-Dirac Distribution</a:t>
            </a:r>
          </a:p>
        </p:txBody>
      </p:sp>
      <p:sp>
        <p:nvSpPr>
          <p:cNvPr id="4" name="TextBox 3">
            <a:extLst>
              <a:ext uri="{FF2B5EF4-FFF2-40B4-BE49-F238E27FC236}">
                <a16:creationId xmlns:a16="http://schemas.microsoft.com/office/drawing/2014/main" id="{6812662B-1244-6CA2-5D29-BBA3E41F1A36}"/>
              </a:ext>
            </a:extLst>
          </p:cNvPr>
          <p:cNvSpPr txBox="1"/>
          <p:nvPr/>
        </p:nvSpPr>
        <p:spPr>
          <a:xfrm>
            <a:off x="6378675" y="4826675"/>
            <a:ext cx="2592288" cy="2031325"/>
          </a:xfrm>
          <a:prstGeom prst="rect">
            <a:avLst/>
          </a:prstGeom>
          <a:noFill/>
        </p:spPr>
        <p:txBody>
          <a:bodyPr wrap="square" rtlCol="0">
            <a:spAutoFit/>
          </a:bodyPr>
          <a:lstStyle/>
          <a:p>
            <a:r>
              <a:rPr lang="en-US" dirty="0"/>
              <a:t>I put a derivation of this in the extra slides of last lecture in case you want to see how it’s determined. It’s several steps.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p:bldLst>
  </p:timing>
</p:sld>
</file>

<file path=ppt/theme/theme1.xml><?xml version="1.0" encoding="utf-8"?>
<a:theme xmlns:a="http://schemas.openxmlformats.org/drawingml/2006/main" name="Yüzey">
  <a:themeElements>
    <a:clrScheme name="Yüzey 11">
      <a:dk1>
        <a:srgbClr val="000000"/>
      </a:dk1>
      <a:lt1>
        <a:srgbClr val="FFFF99"/>
      </a:lt1>
      <a:dk2>
        <a:srgbClr val="CC3300"/>
      </a:dk2>
      <a:lt2>
        <a:srgbClr val="663300"/>
      </a:lt2>
      <a:accent1>
        <a:srgbClr val="FFCC00"/>
      </a:accent1>
      <a:accent2>
        <a:srgbClr val="FF9D0D"/>
      </a:accent2>
      <a:accent3>
        <a:srgbClr val="FFFFCA"/>
      </a:accent3>
      <a:accent4>
        <a:srgbClr val="000000"/>
      </a:accent4>
      <a:accent5>
        <a:srgbClr val="FFE2AA"/>
      </a:accent5>
      <a:accent6>
        <a:srgbClr val="E78E0B"/>
      </a:accent6>
      <a:hlink>
        <a:srgbClr val="CC9900"/>
      </a:hlink>
      <a:folHlink>
        <a:srgbClr val="996633"/>
      </a:folHlink>
    </a:clrScheme>
    <a:fontScheme name="Yüzey">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Yüzey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Yüzey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Yüzey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Yüzey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Yüzey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Yüzey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Yüzey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Yüzey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Yüzey 9">
        <a:dk1>
          <a:srgbClr val="000000"/>
        </a:dk1>
        <a:lt1>
          <a:srgbClr val="FF6600"/>
        </a:lt1>
        <a:dk2>
          <a:srgbClr val="CC3300"/>
        </a:dk2>
        <a:lt2>
          <a:srgbClr val="663300"/>
        </a:lt2>
        <a:accent1>
          <a:srgbClr val="FFCC00"/>
        </a:accent1>
        <a:accent2>
          <a:srgbClr val="CC6600"/>
        </a:accent2>
        <a:accent3>
          <a:srgbClr val="FFB8AA"/>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Yüzey 10">
        <a:dk1>
          <a:srgbClr val="000000"/>
        </a:dk1>
        <a:lt1>
          <a:srgbClr val="FFFF99"/>
        </a:lt1>
        <a:dk2>
          <a:srgbClr val="CC3300"/>
        </a:dk2>
        <a:lt2>
          <a:srgbClr val="663300"/>
        </a:lt2>
        <a:accent1>
          <a:srgbClr val="FFCC00"/>
        </a:accent1>
        <a:accent2>
          <a:srgbClr val="CC6600"/>
        </a:accent2>
        <a:accent3>
          <a:srgbClr val="FFFFCA"/>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Yüzey 11">
        <a:dk1>
          <a:srgbClr val="000000"/>
        </a:dk1>
        <a:lt1>
          <a:srgbClr val="FFFF99"/>
        </a:lt1>
        <a:dk2>
          <a:srgbClr val="CC3300"/>
        </a:dk2>
        <a:lt2>
          <a:srgbClr val="663300"/>
        </a:lt2>
        <a:accent1>
          <a:srgbClr val="FFCC00"/>
        </a:accent1>
        <a:accent2>
          <a:srgbClr val="FF9D0D"/>
        </a:accent2>
        <a:accent3>
          <a:srgbClr val="FFFFCA"/>
        </a:accent3>
        <a:accent4>
          <a:srgbClr val="000000"/>
        </a:accent4>
        <a:accent5>
          <a:srgbClr val="FFE2AA"/>
        </a:accent5>
        <a:accent6>
          <a:srgbClr val="E78E0B"/>
        </a:accent6>
        <a:hlink>
          <a:srgbClr val="CC99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16670</TotalTime>
  <Words>4061</Words>
  <Application>Microsoft Office PowerPoint</Application>
  <PresentationFormat>On-screen Show (4:3)</PresentationFormat>
  <Paragraphs>335</Paragraphs>
  <Slides>49</Slides>
  <Notes>33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7" baseType="lpstr">
      <vt:lpstr>Calibri</vt:lpstr>
      <vt:lpstr>Garamond</vt:lpstr>
      <vt:lpstr>Palatino Linotype</vt:lpstr>
      <vt:lpstr>Times New Roman</vt:lpstr>
      <vt:lpstr>Verdana</vt:lpstr>
      <vt:lpstr>Wingdings</vt:lpstr>
      <vt:lpstr>Yüzey</vt:lpstr>
      <vt:lpstr>Equation</vt:lpstr>
      <vt:lpstr>Objectives in this Section</vt:lpstr>
      <vt:lpstr>The Quantum Metal </vt:lpstr>
      <vt:lpstr>Why have I drawn this? </vt:lpstr>
      <vt:lpstr>Free Electrons (means U=0) in 1D</vt:lpstr>
      <vt:lpstr>Free Electrons (means U=0) in 1D</vt:lpstr>
      <vt:lpstr>Free Electron Brillouin Zone</vt:lpstr>
      <vt:lpstr>Why does this dispersion relation look different?</vt:lpstr>
      <vt:lpstr>Heat capacity of metals</vt:lpstr>
      <vt:lpstr>PowerPoint Presentation</vt:lpstr>
      <vt:lpstr>How does this help us understand the problem with Drude’s heat capacity?</vt:lpstr>
      <vt:lpstr>The free electron gas at T &lt; Fermi temp</vt:lpstr>
      <vt:lpstr>PowerPoint Presentation</vt:lpstr>
      <vt:lpstr>Heat capacity of the free electron gas</vt:lpstr>
      <vt:lpstr>Heat capacity of the free electron gas</vt:lpstr>
      <vt:lpstr>Heat capacity of the free electron gas</vt:lpstr>
      <vt:lpstr>PowerPoint Presentation</vt:lpstr>
      <vt:lpstr>Comparison with Metallic Data It does appear linear at medium temps</vt:lpstr>
      <vt:lpstr>Besides conductivity and its change with temperature, </vt:lpstr>
      <vt:lpstr>You can tell from the energy band diagram (this is not the phonon dispersion curve)</vt:lpstr>
      <vt:lpstr>PowerPoint Presentation</vt:lpstr>
      <vt:lpstr>PowerPoint Presentation</vt:lpstr>
      <vt:lpstr>PowerPoint Presentation</vt:lpstr>
      <vt:lpstr> “Realistic” Atomic Potentials in Solids</vt:lpstr>
      <vt:lpstr>Right: Ignoring gaps would actually be pretty close Left material: Not so much</vt:lpstr>
      <vt:lpstr>What do physicists do when complex?</vt:lpstr>
      <vt:lpstr>Quantum Well for Each Atom Rather than a Giant Quantum Well for the Metal</vt:lpstr>
      <vt:lpstr>Quantum Well for Each Atom Rather than a Giant Quantum Well for the Metal</vt:lpstr>
      <vt:lpstr>Approach 1: Get atoms close (conceptual) Ideal Double Quantum Wells </vt:lpstr>
      <vt:lpstr>Approach 1: Get atoms close (conceptual) Ideal Double Quantum Wells </vt:lpstr>
      <vt:lpstr>Approach 1: Get atoms close (conceptual) Ideal Double Quantum Wells </vt:lpstr>
      <vt:lpstr>Approach 1: Get atoms close (conceptual) Ideal Double Quantum Wells </vt:lpstr>
      <vt:lpstr>Approach 1: Get atoms close (conceptual) Ideal Double Quantum Wells </vt:lpstr>
      <vt:lpstr>Approach 1: Get atoms close (conceptual) Ideal Double Quantum Wells </vt:lpstr>
      <vt:lpstr>Approach 1: Get atoms close (conceptual) Ideal Double Quantum Wells </vt:lpstr>
      <vt:lpstr>A Small Barrier Adjusts the Energies and Wavefunctions</vt:lpstr>
      <vt:lpstr>A Small Barrier Adjusts the Energies and Wavefunctions</vt:lpstr>
      <vt:lpstr>A Small Barrier Adjusts the Energies and Wavefunctions</vt:lpstr>
      <vt:lpstr>Increasing the Barrier Moves the Symmetric and Antisymmetric Closer</vt:lpstr>
      <vt:lpstr>Increasing the Barrier Moves the Symmetric and Antisymmetric Closer</vt:lpstr>
      <vt:lpstr>Increasing the Barrier Moves the Symmetric and Antisymmetric Closer</vt:lpstr>
      <vt:lpstr>Triple Quantum Wells</vt:lpstr>
      <vt:lpstr>Quadruple Quantum Square Wells</vt:lpstr>
      <vt:lpstr>Five Quantum Square Wells</vt:lpstr>
      <vt:lpstr>Comparing Energy Levels</vt:lpstr>
      <vt:lpstr>How Energy Bands Form</vt:lpstr>
      <vt:lpstr>How Energy Bands Form</vt:lpstr>
      <vt:lpstr>How Energy Bands Form</vt:lpstr>
      <vt:lpstr>Band Overlap</vt:lpstr>
      <vt:lpstr>Band Overlap</vt:lpstr>
    </vt:vector>
  </TitlesOfParts>
  <Company>ANTEP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ELECTRON THEORY</dc:title>
  <dc:creator>koray köksal</dc:creator>
  <cp:lastModifiedBy>Mikel Holcomb</cp:lastModifiedBy>
  <cp:revision>596</cp:revision>
  <dcterms:created xsi:type="dcterms:W3CDTF">2005-01-15T09:53:39Z</dcterms:created>
  <dcterms:modified xsi:type="dcterms:W3CDTF">2022-10-26T18:07:45Z</dcterms:modified>
</cp:coreProperties>
</file>